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2" r:id="rId6"/>
    <p:sldId id="272" r:id="rId7"/>
    <p:sldId id="273" r:id="rId8"/>
    <p:sldId id="260" r:id="rId9"/>
    <p:sldId id="275" r:id="rId10"/>
    <p:sldId id="276" r:id="rId11"/>
    <p:sldId id="277" r:id="rId12"/>
    <p:sldId id="268" r:id="rId13"/>
    <p:sldId id="270" r:id="rId14"/>
    <p:sldId id="261" r:id="rId15"/>
    <p:sldId id="271" r:id="rId16"/>
    <p:sldId id="274" r:id="rId17"/>
    <p:sldId id="267"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818" autoAdjust="0"/>
  </p:normalViewPr>
  <p:slideViewPr>
    <p:cSldViewPr snapToGrid="0">
      <p:cViewPr varScale="1">
        <p:scale>
          <a:sx n="95" d="100"/>
          <a:sy n="95" d="100"/>
        </p:scale>
        <p:origin x="113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7FBD12E-BFDD-401B-8645-95EC9146C749}" type="datetimeFigureOut">
              <a:rPr lang="en-GB" smtClean="0"/>
              <a:t>06/09/2017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D483C06-CE5D-4FDE-A74E-68E015DC1B25}" type="slidenum">
              <a:rPr lang="en-GB" smtClean="0"/>
              <a:t>‹#›</a:t>
            </a:fld>
            <a:endParaRPr lang="en-GB"/>
          </a:p>
        </p:txBody>
      </p:sp>
    </p:spTree>
    <p:extLst>
      <p:ext uri="{BB962C8B-B14F-4D97-AF65-F5344CB8AC3E}">
        <p14:creationId xmlns:p14="http://schemas.microsoft.com/office/powerpoint/2010/main" val="48864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Photo</a:t>
            </a:r>
            <a:r>
              <a:rPr lang="en-GB" baseline="0" dirty="0"/>
              <a:t> from: https://www.flickr.com/photos/9967007@N07/6582221985 </a:t>
            </a:r>
          </a:p>
          <a:p>
            <a:r>
              <a:rPr lang="en-GB" baseline="0" dirty="0"/>
              <a:t>Quotes: https://www.brainyquote.com/quotes/quotes/t/tonybennet747166.html</a:t>
            </a:r>
            <a:endParaRPr lang="en-GB" dirty="0"/>
          </a:p>
          <a:p>
            <a:endParaRPr lang="en-GB" dirty="0"/>
          </a:p>
          <a:p>
            <a:r>
              <a:rPr lang="en-GB" dirty="0"/>
              <a:t>Tony Bennett extended working life…</a:t>
            </a:r>
          </a:p>
          <a:p>
            <a:r>
              <a:rPr lang="en-GB" dirty="0"/>
              <a:t>Started career in 1950</a:t>
            </a:r>
            <a:r>
              <a:rPr lang="en-GB" baseline="0" dirty="0"/>
              <a:t> (first demo), most recent album 2015/2016 – his music career spans more than 65 years? </a:t>
            </a:r>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2</a:t>
            </a:fld>
            <a:endParaRPr lang="en-GB"/>
          </a:p>
        </p:txBody>
      </p:sp>
    </p:spTree>
    <p:extLst>
      <p:ext uri="{BB962C8B-B14F-4D97-AF65-F5344CB8AC3E}">
        <p14:creationId xmlns:p14="http://schemas.microsoft.com/office/powerpoint/2010/main" val="11946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15</a:t>
            </a:fld>
            <a:endParaRPr lang="en-GB"/>
          </a:p>
        </p:txBody>
      </p:sp>
    </p:spTree>
    <p:extLst>
      <p:ext uri="{BB962C8B-B14F-4D97-AF65-F5344CB8AC3E}">
        <p14:creationId xmlns:p14="http://schemas.microsoft.com/office/powerpoint/2010/main" val="3714062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a:t>
            </a:r>
            <a:r>
              <a:rPr lang="en-GB" baseline="0" dirty="0"/>
              <a:t> show in this presentation about </a:t>
            </a:r>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3</a:t>
            </a:fld>
            <a:endParaRPr lang="en-GB"/>
          </a:p>
        </p:txBody>
      </p:sp>
    </p:spTree>
    <p:extLst>
      <p:ext uri="{BB962C8B-B14F-4D97-AF65-F5344CB8AC3E}">
        <p14:creationId xmlns:p14="http://schemas.microsoft.com/office/powerpoint/2010/main" val="3534635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8</a:t>
            </a:fld>
            <a:endParaRPr lang="en-GB"/>
          </a:p>
        </p:txBody>
      </p:sp>
    </p:spTree>
    <p:extLst>
      <p:ext uri="{BB962C8B-B14F-4D97-AF65-F5344CB8AC3E}">
        <p14:creationId xmlns:p14="http://schemas.microsoft.com/office/powerpoint/2010/main" val="190623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9</a:t>
            </a:fld>
            <a:endParaRPr lang="en-GB"/>
          </a:p>
        </p:txBody>
      </p:sp>
    </p:spTree>
    <p:extLst>
      <p:ext uri="{BB962C8B-B14F-4D97-AF65-F5344CB8AC3E}">
        <p14:creationId xmlns:p14="http://schemas.microsoft.com/office/powerpoint/2010/main" val="367113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10</a:t>
            </a:fld>
            <a:endParaRPr lang="en-GB"/>
          </a:p>
        </p:txBody>
      </p:sp>
    </p:spTree>
    <p:extLst>
      <p:ext uri="{BB962C8B-B14F-4D97-AF65-F5344CB8AC3E}">
        <p14:creationId xmlns:p14="http://schemas.microsoft.com/office/powerpoint/2010/main" val="3493429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11</a:t>
            </a:fld>
            <a:endParaRPr lang="en-GB"/>
          </a:p>
        </p:txBody>
      </p:sp>
    </p:spTree>
    <p:extLst>
      <p:ext uri="{BB962C8B-B14F-4D97-AF65-F5344CB8AC3E}">
        <p14:creationId xmlns:p14="http://schemas.microsoft.com/office/powerpoint/2010/main" val="3993598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12</a:t>
            </a:fld>
            <a:endParaRPr lang="en-GB"/>
          </a:p>
        </p:txBody>
      </p:sp>
    </p:spTree>
    <p:extLst>
      <p:ext uri="{BB962C8B-B14F-4D97-AF65-F5344CB8AC3E}">
        <p14:creationId xmlns:p14="http://schemas.microsoft.com/office/powerpoint/2010/main" val="1145881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13</a:t>
            </a:fld>
            <a:endParaRPr lang="en-GB"/>
          </a:p>
        </p:txBody>
      </p:sp>
    </p:spTree>
    <p:extLst>
      <p:ext uri="{BB962C8B-B14F-4D97-AF65-F5344CB8AC3E}">
        <p14:creationId xmlns:p14="http://schemas.microsoft.com/office/powerpoint/2010/main" val="2914089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83C06-CE5D-4FDE-A74E-68E015DC1B25}" type="slidenum">
              <a:rPr lang="en-GB" smtClean="0"/>
              <a:t>14</a:t>
            </a:fld>
            <a:endParaRPr lang="en-GB"/>
          </a:p>
        </p:txBody>
      </p:sp>
    </p:spTree>
    <p:extLst>
      <p:ext uri="{BB962C8B-B14F-4D97-AF65-F5344CB8AC3E}">
        <p14:creationId xmlns:p14="http://schemas.microsoft.com/office/powerpoint/2010/main" val="4294143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7.tiff"/><Relationship Id="rId5" Type="http://schemas.openxmlformats.org/officeDocument/2006/relationships/image" Target="../media/image6.jpe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12192000" cy="4265910"/>
          </a:xfrm>
        </p:spPr>
        <p:txBody>
          <a:bodyPr/>
          <a:lstStyle/>
          <a:p>
            <a:r>
              <a:rPr lang="en-US"/>
              <a:t>Click icon to add picture</a:t>
            </a:r>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1243" y="299723"/>
            <a:ext cx="1343323"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3392" y="299724"/>
            <a:ext cx="3744416" cy="276999"/>
          </a:xfrm>
          <a:prstGeom prst="rect">
            <a:avLst/>
          </a:prstGeom>
          <a:noFill/>
        </p:spPr>
        <p:txBody>
          <a:bodyPr wrap="square" lIns="0" rtlCol="0">
            <a:spAutoFit/>
          </a:bodyPr>
          <a:lstStyle/>
          <a:p>
            <a:pPr algn="l"/>
            <a:r>
              <a:rPr lang="en-GB" sz="1200" dirty="0">
                <a:solidFill>
                  <a:srgbClr val="002060"/>
                </a:solidFill>
              </a:rPr>
              <a:t>The UK’s European university</a:t>
            </a:r>
          </a:p>
        </p:txBody>
      </p:sp>
      <p:sp>
        <p:nvSpPr>
          <p:cNvPr id="10" name="Text Placeholder 7"/>
          <p:cNvSpPr>
            <a:spLocks noGrp="1"/>
          </p:cNvSpPr>
          <p:nvPr>
            <p:ph type="body" sz="quarter" idx="12" hasCustomPrompt="1"/>
          </p:nvPr>
        </p:nvSpPr>
        <p:spPr>
          <a:xfrm>
            <a:off x="623392" y="989117"/>
            <a:ext cx="5568619"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a:t>TYPE YOUR HEADING HERE 2014</a:t>
            </a:r>
          </a:p>
        </p:txBody>
      </p:sp>
      <p:sp>
        <p:nvSpPr>
          <p:cNvPr id="11" name="Text Placeholder 10"/>
          <p:cNvSpPr>
            <a:spLocks noGrp="1"/>
          </p:cNvSpPr>
          <p:nvPr>
            <p:ph type="body" sz="quarter" idx="13" hasCustomPrompt="1"/>
          </p:nvPr>
        </p:nvSpPr>
        <p:spPr>
          <a:xfrm>
            <a:off x="623393" y="2488937"/>
            <a:ext cx="5568619"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a:t>Sub heading</a:t>
            </a:r>
          </a:p>
        </p:txBody>
      </p:sp>
      <p:sp>
        <p:nvSpPr>
          <p:cNvPr id="2" name="TextBox 1"/>
          <p:cNvSpPr txBox="1"/>
          <p:nvPr/>
        </p:nvSpPr>
        <p:spPr>
          <a:xfrm>
            <a:off x="8365067" y="1447800"/>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38454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p:spPr>
        <p:txBody>
          <a:bodyPr/>
          <a:lstStyle/>
          <a:p>
            <a:r>
              <a:rPr lang="en-US"/>
              <a:t>Click icon to add picture</a:t>
            </a:r>
            <a:endParaRPr lang="en-GB"/>
          </a:p>
        </p:txBody>
      </p:sp>
    </p:spTree>
    <p:extLst>
      <p:ext uri="{BB962C8B-B14F-4D97-AF65-F5344CB8AC3E}">
        <p14:creationId xmlns:p14="http://schemas.microsoft.com/office/powerpoint/2010/main" val="20464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p>
        </p:txBody>
      </p:sp>
      <p:sp>
        <p:nvSpPr>
          <p:cNvPr id="4"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3996639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764705"/>
            <a:ext cx="6815667"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7"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4027118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8"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2768466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000B4E6-625D-42BA-9F42-EA37FA7EC820}" type="datetimeFigureOut">
              <a:rPr lang="en-GB" smtClean="0"/>
              <a:t>06/09/2017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EB55A5-F460-4F71-9122-985466051E7E}" type="slidenum">
              <a:rPr lang="en-GB" smtClean="0"/>
              <a:t>‹#›</a:t>
            </a:fld>
            <a:endParaRPr lang="en-GB"/>
          </a:p>
        </p:txBody>
      </p:sp>
    </p:spTree>
    <p:extLst>
      <p:ext uri="{BB962C8B-B14F-4D97-AF65-F5344CB8AC3E}">
        <p14:creationId xmlns:p14="http://schemas.microsoft.com/office/powerpoint/2010/main" val="313842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st page">
    <p:spTree>
      <p:nvGrpSpPr>
        <p:cNvPr id="1" name=""/>
        <p:cNvGrpSpPr/>
        <p:nvPr/>
      </p:nvGrpSpPr>
      <p:grpSpPr>
        <a:xfrm>
          <a:off x="0" y="0"/>
          <a:ext cx="0" cy="0"/>
          <a:chOff x="0" y="0"/>
          <a:chExt cx="0" cy="0"/>
        </a:xfrm>
      </p:grpSpPr>
      <p:sp>
        <p:nvSpPr>
          <p:cNvPr id="4" name="Rectangle 3"/>
          <p:cNvSpPr/>
          <p:nvPr/>
        </p:nvSpPr>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
        <p:nvSpPr>
          <p:cNvPr id="5" name="TextBox 4"/>
          <p:cNvSpPr txBox="1"/>
          <p:nvPr/>
        </p:nvSpPr>
        <p:spPr>
          <a:xfrm>
            <a:off x="-2480" y="0"/>
            <a:ext cx="12191999" cy="369332"/>
          </a:xfrm>
          <a:prstGeom prst="rect">
            <a:avLst/>
          </a:prstGeom>
          <a:solidFill>
            <a:schemeClr val="tx2">
              <a:lumMod val="75000"/>
            </a:schemeClr>
          </a:solidFill>
        </p:spPr>
        <p:txBody>
          <a:bodyPr wrap="square" rtlCol="0">
            <a:spAutoFit/>
          </a:bodyPr>
          <a:lstStyle/>
          <a:p>
            <a:endParaRPr lang="en-US" sz="1800" dirty="0"/>
          </a:p>
        </p:txBody>
      </p:sp>
      <p:cxnSp>
        <p:nvCxnSpPr>
          <p:cNvPr id="6" name="Straight Connector 5"/>
          <p:cNvCxnSpPr/>
          <p:nvPr/>
        </p:nvCxnSpPr>
        <p:spPr bwMode="auto">
          <a:xfrm flipH="1">
            <a:off x="1295467" y="1268760"/>
            <a:ext cx="576064"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2063552" y="1196752"/>
            <a:ext cx="5856651" cy="2200602"/>
          </a:xfrm>
          <a:prstGeom prst="rect">
            <a:avLst/>
          </a:prstGeom>
          <a:noFill/>
        </p:spPr>
        <p:txBody>
          <a:bodyPr wrap="square" lIns="0" tIns="0" rIns="0" bIns="0" rtlCol="0">
            <a:spAutoFit/>
          </a:bodyPr>
          <a:lstStyle/>
          <a:p>
            <a:pPr marL="0" marR="0" lvl="0" indent="0" algn="l" defTabSz="914400" rtl="0" eaLnBrk="1" fontAlgn="b" latinLnBrk="0" hangingPunct="1">
              <a:lnSpc>
                <a:spcPts val="5000"/>
              </a:lnSpc>
              <a:spcBef>
                <a:spcPts val="0"/>
              </a:spcBef>
              <a:spcAft>
                <a:spcPct val="0"/>
              </a:spcAft>
              <a:buClrTx/>
              <a:buSzTx/>
              <a:buFontTx/>
              <a:buNone/>
              <a:tabLst/>
              <a:defRPr/>
            </a:pPr>
            <a:r>
              <a:rPr lang="en-US" sz="4800" spc="-100" dirty="0">
                <a:solidFill>
                  <a:srgbClr val="A47D00"/>
                </a:solidFill>
                <a:latin typeface="Century Schoolbook"/>
                <a:cs typeface="Century Schoolbook"/>
              </a:rPr>
              <a:t>THE UK’S EUROPEAN UNIVERSITY</a:t>
            </a:r>
          </a:p>
          <a:p>
            <a:endParaRPr lang="en-US" sz="1800" dirty="0"/>
          </a:p>
        </p:txBody>
      </p:sp>
      <p:pic>
        <p:nvPicPr>
          <p:cNvPr id="15" name="Picture 14" descr="Uok_Logo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2331" y="5556684"/>
            <a:ext cx="1850637" cy="752636"/>
          </a:xfrm>
          <a:prstGeom prst="rect">
            <a:avLst/>
          </a:prstGeom>
        </p:spPr>
      </p:pic>
      <p:sp>
        <p:nvSpPr>
          <p:cNvPr id="16" name="TextBox 15"/>
          <p:cNvSpPr txBox="1"/>
          <p:nvPr/>
        </p:nvSpPr>
        <p:spPr>
          <a:xfrm>
            <a:off x="2063552" y="5949281"/>
            <a:ext cx="3648405" cy="307777"/>
          </a:xfrm>
          <a:prstGeom prst="rect">
            <a:avLst/>
          </a:prstGeom>
          <a:noFill/>
        </p:spPr>
        <p:txBody>
          <a:bodyPr wrap="square" lIns="0" tIns="0" rIns="0" bIns="0" rtlCol="0" anchor="b" anchorCtr="0">
            <a:spAutoFit/>
          </a:bodyPr>
          <a:lstStyle/>
          <a:p>
            <a:r>
              <a:rPr lang="en-US" sz="2000" kern="1400" spc="-100" dirty="0" err="1">
                <a:solidFill>
                  <a:schemeClr val="bg1"/>
                </a:solidFill>
                <a:latin typeface="Century Schoolbook"/>
                <a:cs typeface="Century Schoolbook"/>
              </a:rPr>
              <a:t>www.kent.ac.uk</a:t>
            </a:r>
            <a:endParaRPr lang="en-US" sz="2000" kern="1400" spc="-100" dirty="0">
              <a:solidFill>
                <a:schemeClr val="bg1"/>
              </a:solidFill>
              <a:latin typeface="Century Schoolbook"/>
              <a:cs typeface="Century Schoolbook"/>
            </a:endParaRPr>
          </a:p>
        </p:txBody>
      </p:sp>
      <p:grpSp>
        <p:nvGrpSpPr>
          <p:cNvPr id="9" name="Group 8"/>
          <p:cNvGrpSpPr/>
          <p:nvPr/>
        </p:nvGrpSpPr>
        <p:grpSpPr>
          <a:xfrm>
            <a:off x="2066612" y="5585850"/>
            <a:ext cx="1808885" cy="284120"/>
            <a:chOff x="1547664" y="5589240"/>
            <a:chExt cx="1523655" cy="319092"/>
          </a:xfrm>
        </p:grpSpPr>
        <p:pic>
          <p:nvPicPr>
            <p:cNvPr id="2" name="Picture 1" descr="Facebook__very_smal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186106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vl1pPr>
          </a:lstStyle>
          <a:p>
            <a:endParaRPr lang="en-GB"/>
          </a:p>
        </p:txBody>
      </p:sp>
      <p:sp>
        <p:nvSpPr>
          <p:cNvPr id="8"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5446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12192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8" name="Text Placeholder 7"/>
          <p:cNvSpPr>
            <a:spLocks noGrp="1"/>
          </p:cNvSpPr>
          <p:nvPr>
            <p:ph type="body" sz="quarter" idx="12" hasCustomPrompt="1"/>
          </p:nvPr>
        </p:nvSpPr>
        <p:spPr>
          <a:xfrm>
            <a:off x="5999989" y="764704"/>
            <a:ext cx="5568619"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5999991" y="2276872"/>
            <a:ext cx="5568619"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a:t>Click to edit Master text styles</a:t>
            </a:r>
          </a:p>
        </p:txBody>
      </p:sp>
      <p:cxnSp>
        <p:nvCxnSpPr>
          <p:cNvPr id="3" name="Straight Connector 2"/>
          <p:cNvCxnSpPr/>
          <p:nvPr/>
        </p:nvCxnSpPr>
        <p:spPr bwMode="auto">
          <a:xfrm flipH="1">
            <a:off x="6480043" y="1052736"/>
            <a:ext cx="288032"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56648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12192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8" name="Text Placeholder 7"/>
          <p:cNvSpPr>
            <a:spLocks noGrp="1"/>
          </p:cNvSpPr>
          <p:nvPr>
            <p:ph type="body" sz="quarter" idx="12" hasCustomPrompt="1"/>
          </p:nvPr>
        </p:nvSpPr>
        <p:spPr>
          <a:xfrm>
            <a:off x="623392" y="764704"/>
            <a:ext cx="5568619"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623393" y="2348880"/>
            <a:ext cx="5568619"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a:t>Click to edit Master text styles</a:t>
            </a:r>
          </a:p>
        </p:txBody>
      </p:sp>
      <p:cxnSp>
        <p:nvCxnSpPr>
          <p:cNvPr id="6" name="Straight Connector 5"/>
          <p:cNvCxnSpPr/>
          <p:nvPr/>
        </p:nvCxnSpPr>
        <p:spPr bwMode="auto">
          <a:xfrm flipH="1">
            <a:off x="1103445" y="1052736"/>
            <a:ext cx="288032"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231895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endParaRPr lang="en-GB"/>
          </a:p>
        </p:txBody>
      </p:sp>
      <p:sp>
        <p:nvSpPr>
          <p:cNvPr id="9" name="Picture Placeholder 7"/>
          <p:cNvSpPr>
            <a:spLocks noGrp="1"/>
          </p:cNvSpPr>
          <p:nvPr>
            <p:ph type="pic" sz="quarter" idx="15"/>
          </p:nvPr>
        </p:nvSpPr>
        <p:spPr>
          <a:xfrm>
            <a:off x="4559829" y="1494509"/>
            <a:ext cx="3168352" cy="1728192"/>
          </a:xfrm>
        </p:spPr>
        <p:txBody>
          <a:bodyPr tIns="46800" anchor="b"/>
          <a:lstStyle>
            <a:lvl1pPr marL="0" indent="0">
              <a:buNone/>
              <a:defRPr sz="1600"/>
            </a:lvl1pPr>
          </a:lstStyle>
          <a:p>
            <a:r>
              <a:rPr lang="en-US"/>
              <a:t>Click icon to add picture</a:t>
            </a:r>
            <a:endParaRPr lang="en-GB" dirty="0"/>
          </a:p>
        </p:txBody>
      </p:sp>
      <p:sp>
        <p:nvSpPr>
          <p:cNvPr id="15" name="Picture Placeholder 7"/>
          <p:cNvSpPr>
            <a:spLocks noGrp="1"/>
          </p:cNvSpPr>
          <p:nvPr>
            <p:ph type="pic" sz="quarter" idx="16"/>
          </p:nvPr>
        </p:nvSpPr>
        <p:spPr>
          <a:xfrm>
            <a:off x="8496267" y="1484784"/>
            <a:ext cx="3168352" cy="1728192"/>
          </a:xfrm>
        </p:spPr>
        <p:txBody>
          <a:bodyPr anchor="b"/>
          <a:lstStyle>
            <a:lvl1pPr marL="0" indent="0">
              <a:buNone/>
              <a:defRPr sz="1600"/>
            </a:lvl1pPr>
          </a:lstStyle>
          <a:p>
            <a:r>
              <a:rPr lang="en-US"/>
              <a:t>Click icon to add picture</a:t>
            </a:r>
            <a:endParaRPr lang="en-GB" dirty="0"/>
          </a:p>
        </p:txBody>
      </p:sp>
      <p:sp>
        <p:nvSpPr>
          <p:cNvPr id="17" name="Picture Placeholder 7"/>
          <p:cNvSpPr>
            <a:spLocks noGrp="1"/>
          </p:cNvSpPr>
          <p:nvPr>
            <p:ph type="pic" sz="quarter" idx="18"/>
          </p:nvPr>
        </p:nvSpPr>
        <p:spPr>
          <a:xfrm>
            <a:off x="623392" y="3861048"/>
            <a:ext cx="3168352" cy="2088232"/>
          </a:xfrm>
        </p:spPr>
        <p:txBody>
          <a:bodyPr anchor="b"/>
          <a:lstStyle>
            <a:lvl1pPr marL="0" indent="0">
              <a:buNone/>
              <a:defRPr sz="1600"/>
            </a:lvl1pPr>
          </a:lstStyle>
          <a:p>
            <a:r>
              <a:rPr lang="en-US"/>
              <a:t>Click icon to add picture</a:t>
            </a:r>
            <a:endParaRPr lang="en-GB" dirty="0"/>
          </a:p>
        </p:txBody>
      </p:sp>
      <p:sp>
        <p:nvSpPr>
          <p:cNvPr id="18" name="Picture Placeholder 7"/>
          <p:cNvSpPr>
            <a:spLocks noGrp="1"/>
          </p:cNvSpPr>
          <p:nvPr>
            <p:ph type="pic" sz="quarter" idx="19"/>
          </p:nvPr>
        </p:nvSpPr>
        <p:spPr>
          <a:xfrm>
            <a:off x="8496267" y="3861048"/>
            <a:ext cx="3168352" cy="2088232"/>
          </a:xfrm>
        </p:spPr>
        <p:txBody>
          <a:bodyPr anchor="b"/>
          <a:lstStyle>
            <a:lvl1pPr marL="0" indent="0">
              <a:buNone/>
              <a:defRPr sz="1600"/>
            </a:lvl1pPr>
          </a:lstStyle>
          <a:p>
            <a:r>
              <a:rPr lang="en-US"/>
              <a:t>Click icon to add picture</a:t>
            </a:r>
            <a:endParaRPr lang="en-GB" dirty="0"/>
          </a:p>
        </p:txBody>
      </p:sp>
      <p:sp>
        <p:nvSpPr>
          <p:cNvPr id="19" name="Picture Placeholder 7"/>
          <p:cNvSpPr>
            <a:spLocks noGrp="1"/>
          </p:cNvSpPr>
          <p:nvPr>
            <p:ph type="pic" sz="quarter" idx="20"/>
          </p:nvPr>
        </p:nvSpPr>
        <p:spPr>
          <a:xfrm>
            <a:off x="4577543" y="3861048"/>
            <a:ext cx="3168352" cy="2088232"/>
          </a:xfrm>
        </p:spPr>
        <p:txBody>
          <a:bodyPr anchor="b"/>
          <a:lstStyle>
            <a:lvl1pPr marL="0" indent="0">
              <a:buNone/>
              <a:defRPr sz="1600"/>
            </a:lvl1pPr>
          </a:lstStyle>
          <a:p>
            <a:r>
              <a:rPr lang="en-US"/>
              <a:t>Click icon to add picture</a:t>
            </a:r>
            <a:endParaRPr lang="en-GB" dirty="0"/>
          </a:p>
        </p:txBody>
      </p:sp>
      <p:sp>
        <p:nvSpPr>
          <p:cNvPr id="21" name="TextBox 20"/>
          <p:cNvSpPr txBox="1"/>
          <p:nvPr/>
        </p:nvSpPr>
        <p:spPr>
          <a:xfrm>
            <a:off x="4559829" y="3229754"/>
            <a:ext cx="3168352" cy="338554"/>
          </a:xfrm>
          <a:prstGeom prst="rect">
            <a:avLst/>
          </a:prstGeom>
          <a:noFill/>
        </p:spPr>
        <p:txBody>
          <a:bodyPr wrap="square" rtlCol="0">
            <a:spAutoFit/>
          </a:bodyPr>
          <a:lstStyle/>
          <a:p>
            <a:r>
              <a:rPr lang="en-GB" sz="1600" dirty="0"/>
              <a:t>Caption</a:t>
            </a:r>
          </a:p>
        </p:txBody>
      </p:sp>
      <p:sp>
        <p:nvSpPr>
          <p:cNvPr id="22" name="Picture Placeholder 7"/>
          <p:cNvSpPr>
            <a:spLocks noGrp="1"/>
          </p:cNvSpPr>
          <p:nvPr>
            <p:ph type="pic" sz="quarter" idx="21"/>
          </p:nvPr>
        </p:nvSpPr>
        <p:spPr>
          <a:xfrm>
            <a:off x="623392" y="1484784"/>
            <a:ext cx="3168352" cy="1728192"/>
          </a:xfrm>
        </p:spPr>
        <p:txBody>
          <a:bodyPr tIns="46800" anchor="b"/>
          <a:lstStyle>
            <a:lvl1pPr marL="0" indent="0">
              <a:buNone/>
              <a:defRPr sz="1600"/>
            </a:lvl1pPr>
          </a:lstStyle>
          <a:p>
            <a:r>
              <a:rPr lang="en-US"/>
              <a:t>Click icon to add picture</a:t>
            </a:r>
            <a:endParaRPr lang="en-GB" dirty="0"/>
          </a:p>
        </p:txBody>
      </p:sp>
      <p:sp>
        <p:nvSpPr>
          <p:cNvPr id="25" name="Text Placeholder 24"/>
          <p:cNvSpPr>
            <a:spLocks noGrp="1"/>
          </p:cNvSpPr>
          <p:nvPr>
            <p:ph type="body" sz="quarter" idx="22"/>
          </p:nvPr>
        </p:nvSpPr>
        <p:spPr>
          <a:xfrm>
            <a:off x="624418" y="3228976"/>
            <a:ext cx="3166533" cy="339333"/>
          </a:xfrm>
        </p:spPr>
        <p:txBody>
          <a:bodyPr/>
          <a:lstStyle>
            <a:lvl1pPr marL="0" indent="0">
              <a:buNone/>
              <a:defRPr sz="1600"/>
            </a:lvl1pPr>
          </a:lstStyle>
          <a:p>
            <a:pPr lvl="0"/>
            <a:r>
              <a:rPr lang="en-US"/>
              <a:t>Click to edit Master text styles</a:t>
            </a:r>
          </a:p>
        </p:txBody>
      </p:sp>
      <p:sp>
        <p:nvSpPr>
          <p:cNvPr id="14"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18529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484314"/>
            <a:ext cx="4555067"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34151" y="1484314"/>
            <a:ext cx="4555067"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GB"/>
          </a:p>
        </p:txBody>
      </p:sp>
      <p:sp>
        <p:nvSpPr>
          <p:cNvPr id="8"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277826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GB"/>
          </a:p>
        </p:txBody>
      </p:sp>
      <p:sp>
        <p:nvSpPr>
          <p:cNvPr id="10" name="Slide Number Placeholder 1"/>
          <p:cNvSpPr>
            <a:spLocks noGrp="1"/>
          </p:cNvSpPr>
          <p:nvPr>
            <p:ph type="sldNum" sz="quarter" idx="11"/>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309371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p>
        </p:txBody>
      </p:sp>
      <p:sp>
        <p:nvSpPr>
          <p:cNvPr id="6"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217942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1" y="549276"/>
            <a:ext cx="11055351"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4099" name="Rectangle 3"/>
          <p:cNvSpPr>
            <a:spLocks noGrp="1" noChangeArrowheads="1"/>
          </p:cNvSpPr>
          <p:nvPr>
            <p:ph type="body" idx="1"/>
          </p:nvPr>
        </p:nvSpPr>
        <p:spPr bwMode="auto">
          <a:xfrm>
            <a:off x="1775884" y="1484314"/>
            <a:ext cx="9313333"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a:p>
            <a:pPr lvl="3"/>
            <a:r>
              <a:rPr lang="en-GB" dirty="0"/>
              <a:t>Fourth level</a:t>
            </a:r>
          </a:p>
        </p:txBody>
      </p:sp>
      <p:sp>
        <p:nvSpPr>
          <p:cNvPr id="4100" name="Rectangle 4"/>
          <p:cNvSpPr>
            <a:spLocks noGrp="1" noChangeArrowheads="1"/>
          </p:cNvSpPr>
          <p:nvPr>
            <p:ph type="ftr" sz="quarter" idx="3"/>
          </p:nvPr>
        </p:nvSpPr>
        <p:spPr bwMode="auto">
          <a:xfrm>
            <a:off x="1117600" y="6505576"/>
            <a:ext cx="8077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endParaRPr lang="en-GB"/>
          </a:p>
        </p:txBody>
      </p:sp>
      <p:sp>
        <p:nvSpPr>
          <p:cNvPr id="4102" name="Rectangle 6"/>
          <p:cNvSpPr>
            <a:spLocks noChangeArrowheads="1"/>
          </p:cNvSpPr>
          <p:nvPr/>
        </p:nvSpPr>
        <p:spPr bwMode="auto">
          <a:xfrm>
            <a:off x="0" y="-1588"/>
            <a:ext cx="12192000" cy="287338"/>
          </a:xfrm>
          <a:prstGeom prst="rect">
            <a:avLst/>
          </a:prstGeom>
          <a:solidFill>
            <a:schemeClr val="tx2">
              <a:lumMod val="75000"/>
            </a:schemeClr>
          </a:solidFill>
          <a:ln>
            <a:noFill/>
          </a:ln>
          <a:effectLst/>
        </p:spPr>
        <p:txBody>
          <a:bodyPr wrap="none" anchor="ctr"/>
          <a:lstStyle/>
          <a:p>
            <a:endParaRPr lang="en-GB" sz="1800"/>
          </a:p>
        </p:txBody>
      </p:sp>
      <p:pic>
        <p:nvPicPr>
          <p:cNvPr id="4105" name="Picture 9" descr="Uok_horiz_PMS29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840385" y="6553201"/>
            <a:ext cx="1824567"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203200" y="6489700"/>
            <a:ext cx="897467" cy="266700"/>
          </a:xfrm>
          <a:prstGeom prst="rect">
            <a:avLst/>
          </a:prstGeom>
        </p:spPr>
        <p:txBody>
          <a:bodyPr vert="horz" lIns="91440" tIns="45720" rIns="91440" bIns="45720" rtlCol="0" anchor="ctr"/>
          <a:lstStyle>
            <a:lvl1pPr algn="r">
              <a:defRPr sz="1000">
                <a:solidFill>
                  <a:schemeClr val="tx1"/>
                </a:solidFill>
              </a:defRPr>
            </a:lvl1pPr>
          </a:lstStyle>
          <a:p>
            <a:fld id="{48EB55A5-F460-4F71-9122-985466051E7E}" type="slidenum">
              <a:rPr lang="en-GB" smtClean="0"/>
              <a:t>‹#›</a:t>
            </a:fld>
            <a:endParaRPr lang="en-GB"/>
          </a:p>
        </p:txBody>
      </p:sp>
    </p:spTree>
    <p:extLst>
      <p:ext uri="{BB962C8B-B14F-4D97-AF65-F5344CB8AC3E}">
        <p14:creationId xmlns:p14="http://schemas.microsoft.com/office/powerpoint/2010/main" val="322982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ue-shepherd.co.uk/" TargetMode="External"/><Relationship Id="rId2" Type="http://schemas.openxmlformats.org/officeDocument/2006/relationships/hyperlink" Target="http://www.kent.ac.uk/extendingworkinglives/index.html" TargetMode="External"/><Relationship Id="rId1" Type="http://schemas.openxmlformats.org/officeDocument/2006/relationships/slideLayout" Target="../slideLayouts/slideLayout3.xml"/><Relationship Id="rId4" Type="http://schemas.openxmlformats.org/officeDocument/2006/relationships/hyperlink" Target="http://mariskavanderhors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dirty="0"/>
              <a:t>Extending Working Lives in the UK: </a:t>
            </a:r>
            <a:br>
              <a:rPr lang="en-GB" sz="4000" dirty="0"/>
            </a:br>
            <a:r>
              <a:rPr lang="en-GB" sz="4000" dirty="0"/>
              <a:t>Why don’t we see more variation? </a:t>
            </a:r>
          </a:p>
        </p:txBody>
      </p:sp>
      <p:sp>
        <p:nvSpPr>
          <p:cNvPr id="3" name="Subtitle 2"/>
          <p:cNvSpPr>
            <a:spLocks noGrp="1"/>
          </p:cNvSpPr>
          <p:nvPr>
            <p:ph type="subTitle" idx="1"/>
          </p:nvPr>
        </p:nvSpPr>
        <p:spPr/>
        <p:txBody>
          <a:bodyPr/>
          <a:lstStyle/>
          <a:p>
            <a:pPr algn="l"/>
            <a:r>
              <a:rPr lang="en-GB" dirty="0"/>
              <a:t>Sarah </a:t>
            </a:r>
            <a:r>
              <a:rPr lang="en-GB" dirty="0" err="1"/>
              <a:t>Vickerstaff</a:t>
            </a:r>
            <a:r>
              <a:rPr lang="en-GB" dirty="0"/>
              <a:t>					@</a:t>
            </a:r>
            <a:r>
              <a:rPr lang="en-GB" dirty="0" err="1"/>
              <a:t>EWLives</a:t>
            </a:r>
            <a:endParaRPr lang="en-GB" dirty="0"/>
          </a:p>
          <a:p>
            <a:pPr algn="l"/>
            <a:r>
              <a:rPr lang="en-GB" dirty="0"/>
              <a:t>Sue Shepherd					@</a:t>
            </a:r>
            <a:r>
              <a:rPr lang="en-GB" dirty="0" err="1"/>
              <a:t>sueshepherdHE</a:t>
            </a:r>
            <a:endParaRPr lang="en-GB" dirty="0"/>
          </a:p>
          <a:p>
            <a:pPr algn="l"/>
            <a:r>
              <a:rPr lang="en-GB" dirty="0"/>
              <a:t>Mariska van der Horst				@</a:t>
            </a:r>
            <a:r>
              <a:rPr lang="en-GB" dirty="0" err="1"/>
              <a:t>MariskavdHorst</a:t>
            </a:r>
            <a:endParaRPr lang="en-GB" dirty="0"/>
          </a:p>
          <a:p>
            <a:pPr algn="l"/>
            <a:endParaRPr lang="en-GB" dirty="0"/>
          </a:p>
        </p:txBody>
      </p:sp>
      <p:sp>
        <p:nvSpPr>
          <p:cNvPr id="4" name="TextBox 3"/>
          <p:cNvSpPr txBox="1"/>
          <p:nvPr/>
        </p:nvSpPr>
        <p:spPr>
          <a:xfrm>
            <a:off x="855571" y="5878715"/>
            <a:ext cx="10873442" cy="646331"/>
          </a:xfrm>
          <a:prstGeom prst="rect">
            <a:avLst/>
          </a:prstGeom>
          <a:noFill/>
        </p:spPr>
        <p:txBody>
          <a:bodyPr wrap="square">
            <a:spAutoFit/>
          </a:bodyPr>
          <a:lstStyle/>
          <a:p>
            <a:pPr algn="ctr">
              <a:defRPr/>
            </a:pPr>
            <a:r>
              <a:rPr lang="en-GB" dirty="0">
                <a:solidFill>
                  <a:schemeClr val="bg1">
                    <a:lumMod val="75000"/>
                  </a:schemeClr>
                </a:solidFill>
              </a:rPr>
              <a:t>Funded through </a:t>
            </a:r>
            <a:r>
              <a:rPr lang="en-GB" i="1" dirty="0">
                <a:solidFill>
                  <a:schemeClr val="bg1">
                    <a:lumMod val="75000"/>
                  </a:schemeClr>
                </a:solidFill>
              </a:rPr>
              <a:t>Uncertain Futures: Managing Late Career Transitions and Extended Working Life </a:t>
            </a:r>
            <a:r>
              <a:rPr lang="en-GB" dirty="0">
                <a:solidFill>
                  <a:schemeClr val="bg1">
                    <a:lumMod val="75000"/>
                  </a:schemeClr>
                </a:solidFill>
              </a:rPr>
              <a:t>project by the ESRC, ESRC reference: ES/L002949/1</a:t>
            </a:r>
          </a:p>
        </p:txBody>
      </p:sp>
    </p:spTree>
    <p:extLst>
      <p:ext uri="{BB962C8B-B14F-4D97-AF65-F5344CB8AC3E}">
        <p14:creationId xmlns:p14="http://schemas.microsoft.com/office/powerpoint/2010/main" val="1325264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Participant profile</a:t>
            </a:r>
          </a:p>
        </p:txBody>
      </p:sp>
      <p:graphicFrame>
        <p:nvGraphicFramePr>
          <p:cNvPr id="4" name="Content Placeholder 3">
            <a:extLst>
              <a:ext uri="{FF2B5EF4-FFF2-40B4-BE49-F238E27FC236}">
                <a16:creationId xmlns="" xmlns:a16="http://schemas.microsoft.com/office/drawing/2014/main" id="{F9528F16-026F-4856-A254-7D78F5FB3F08}"/>
              </a:ext>
            </a:extLst>
          </p:cNvPr>
          <p:cNvGraphicFramePr>
            <a:graphicFrameLocks noGrp="1"/>
          </p:cNvGraphicFramePr>
          <p:nvPr>
            <p:ph idx="1"/>
            <p:extLst/>
          </p:nvPr>
        </p:nvGraphicFramePr>
        <p:xfrm>
          <a:off x="609601" y="1347834"/>
          <a:ext cx="10840871" cy="4950256"/>
        </p:xfrm>
        <a:graphic>
          <a:graphicData uri="http://schemas.openxmlformats.org/drawingml/2006/table">
            <a:tbl>
              <a:tblPr firstRow="1" firstCol="1" bandCol="1">
                <a:tableStyleId>{5C22544A-7EE6-4342-B048-85BDC9FD1C3A}</a:tableStyleId>
              </a:tblPr>
              <a:tblGrid>
                <a:gridCol w="1682532">
                  <a:extLst>
                    <a:ext uri="{9D8B030D-6E8A-4147-A177-3AD203B41FA5}">
                      <a16:colId xmlns="" xmlns:a16="http://schemas.microsoft.com/office/drawing/2014/main" val="1068370683"/>
                    </a:ext>
                  </a:extLst>
                </a:gridCol>
                <a:gridCol w="1497167">
                  <a:extLst>
                    <a:ext uri="{9D8B030D-6E8A-4147-A177-3AD203B41FA5}">
                      <a16:colId xmlns="" xmlns:a16="http://schemas.microsoft.com/office/drawing/2014/main" val="926603174"/>
                    </a:ext>
                  </a:extLst>
                </a:gridCol>
                <a:gridCol w="1394250">
                  <a:extLst>
                    <a:ext uri="{9D8B030D-6E8A-4147-A177-3AD203B41FA5}">
                      <a16:colId xmlns="" xmlns:a16="http://schemas.microsoft.com/office/drawing/2014/main" val="549270013"/>
                    </a:ext>
                  </a:extLst>
                </a:gridCol>
                <a:gridCol w="1524650">
                  <a:extLst>
                    <a:ext uri="{9D8B030D-6E8A-4147-A177-3AD203B41FA5}">
                      <a16:colId xmlns="" xmlns:a16="http://schemas.microsoft.com/office/drawing/2014/main" val="4258407071"/>
                    </a:ext>
                  </a:extLst>
                </a:gridCol>
                <a:gridCol w="1524650">
                  <a:extLst>
                    <a:ext uri="{9D8B030D-6E8A-4147-A177-3AD203B41FA5}">
                      <a16:colId xmlns="" xmlns:a16="http://schemas.microsoft.com/office/drawing/2014/main" val="2185936609"/>
                    </a:ext>
                  </a:extLst>
                </a:gridCol>
                <a:gridCol w="1739116">
                  <a:extLst>
                    <a:ext uri="{9D8B030D-6E8A-4147-A177-3AD203B41FA5}">
                      <a16:colId xmlns="" xmlns:a16="http://schemas.microsoft.com/office/drawing/2014/main" val="2446280487"/>
                    </a:ext>
                  </a:extLst>
                </a:gridCol>
                <a:gridCol w="1478506">
                  <a:extLst>
                    <a:ext uri="{9D8B030D-6E8A-4147-A177-3AD203B41FA5}">
                      <a16:colId xmlns="" xmlns:a16="http://schemas.microsoft.com/office/drawing/2014/main" val="4143006654"/>
                    </a:ext>
                  </a:extLst>
                </a:gridCol>
              </a:tblGrid>
              <a:tr h="1053904">
                <a:tc>
                  <a:txBody>
                    <a:bodyPr/>
                    <a:lstStyle/>
                    <a:p>
                      <a:r>
                        <a:rPr lang="en-GB" sz="1600" dirty="0"/>
                        <a:t>CASE STUDIES</a:t>
                      </a:r>
                    </a:p>
                  </a:txBody>
                  <a:tcPr/>
                </a:tc>
                <a:tc>
                  <a:txBody>
                    <a:bodyPr/>
                    <a:lstStyle/>
                    <a:p>
                      <a:r>
                        <a:rPr lang="en-GB" sz="1600" dirty="0"/>
                        <a:t>Number of Participants</a:t>
                      </a:r>
                    </a:p>
                  </a:txBody>
                  <a:tcPr/>
                </a:tc>
                <a:tc>
                  <a:txBody>
                    <a:bodyPr/>
                    <a:lstStyle/>
                    <a:p>
                      <a:r>
                        <a:rPr lang="en-GB" sz="1600" dirty="0"/>
                        <a:t>% Female</a:t>
                      </a:r>
                    </a:p>
                  </a:txBody>
                  <a:tcPr/>
                </a:tc>
                <a:tc>
                  <a:txBody>
                    <a:bodyPr/>
                    <a:lstStyle/>
                    <a:p>
                      <a:r>
                        <a:rPr lang="en-GB" sz="1600" dirty="0"/>
                        <a:t>% Blue Collar</a:t>
                      </a:r>
                    </a:p>
                  </a:txBody>
                  <a:tcPr/>
                </a:tc>
                <a:tc>
                  <a:txBody>
                    <a:bodyPr/>
                    <a:lstStyle/>
                    <a:p>
                      <a:r>
                        <a:rPr lang="en-GB" sz="1600" dirty="0"/>
                        <a:t>% Full Time</a:t>
                      </a:r>
                    </a:p>
                  </a:txBody>
                  <a:tcPr/>
                </a:tc>
                <a:tc>
                  <a:txBody>
                    <a:bodyPr/>
                    <a:lstStyle/>
                    <a:p>
                      <a:r>
                        <a:rPr lang="en-GB" sz="1600" dirty="0"/>
                        <a:t>% Occupational Pension</a:t>
                      </a:r>
                    </a:p>
                  </a:txBody>
                  <a:tcPr/>
                </a:tc>
                <a:tc>
                  <a:txBody>
                    <a:bodyPr/>
                    <a:lstStyle/>
                    <a:p>
                      <a:r>
                        <a:rPr lang="en-GB" sz="1600" dirty="0"/>
                        <a:t>Labour Turnover</a:t>
                      </a:r>
                    </a:p>
                  </a:txBody>
                  <a:tcPr/>
                </a:tc>
                <a:extLst>
                  <a:ext uri="{0D108BD9-81ED-4DB2-BD59-A6C34878D82A}">
                    <a16:rowId xmlns="" xmlns:a16="http://schemas.microsoft.com/office/drawing/2014/main" val="1207088230"/>
                  </a:ext>
                </a:extLst>
              </a:tr>
              <a:tr h="1053904">
                <a:tc>
                  <a:txBody>
                    <a:bodyPr/>
                    <a:lstStyle/>
                    <a:p>
                      <a:r>
                        <a:rPr lang="en-GB" sz="1600" dirty="0"/>
                        <a:t>Local Government (LG)</a:t>
                      </a:r>
                    </a:p>
                  </a:txBody>
                  <a:tcPr anchor="ctr"/>
                </a:tc>
                <a:tc>
                  <a:txBody>
                    <a:bodyPr/>
                    <a:lstStyle/>
                    <a:p>
                      <a:pPr algn="ctr"/>
                      <a:r>
                        <a:rPr lang="en-GB" sz="1800" dirty="0"/>
                        <a:t>37</a:t>
                      </a:r>
                    </a:p>
                  </a:txBody>
                  <a:tcPr anchor="ctr"/>
                </a:tc>
                <a:tc>
                  <a:txBody>
                    <a:bodyPr/>
                    <a:lstStyle/>
                    <a:p>
                      <a:pPr algn="ctr"/>
                      <a:r>
                        <a:rPr lang="en-GB" sz="1800" dirty="0"/>
                        <a:t>54</a:t>
                      </a:r>
                    </a:p>
                  </a:txBody>
                  <a:tcPr anchor="ctr"/>
                </a:tc>
                <a:tc>
                  <a:txBody>
                    <a:bodyPr/>
                    <a:lstStyle/>
                    <a:p>
                      <a:pPr algn="ctr"/>
                      <a:r>
                        <a:rPr lang="en-GB" sz="1800" dirty="0" smtClean="0"/>
                        <a:t>13</a:t>
                      </a:r>
                      <a:endParaRPr lang="en-GB" sz="1800" dirty="0"/>
                    </a:p>
                  </a:txBody>
                  <a:tcPr anchor="ctr"/>
                </a:tc>
                <a:tc>
                  <a:txBody>
                    <a:bodyPr/>
                    <a:lstStyle/>
                    <a:p>
                      <a:pPr algn="ctr"/>
                      <a:r>
                        <a:rPr lang="en-GB" sz="1800" dirty="0"/>
                        <a:t>92</a:t>
                      </a:r>
                    </a:p>
                  </a:txBody>
                  <a:tcPr anchor="ctr"/>
                </a:tc>
                <a:tc>
                  <a:txBody>
                    <a:bodyPr/>
                    <a:lstStyle/>
                    <a:p>
                      <a:pPr algn="ctr"/>
                      <a:r>
                        <a:rPr lang="en-GB" sz="1800" dirty="0"/>
                        <a:t>78</a:t>
                      </a:r>
                    </a:p>
                  </a:txBody>
                  <a:tcPr anchor="ctr"/>
                </a:tc>
                <a:tc>
                  <a:txBody>
                    <a:bodyPr/>
                    <a:lstStyle/>
                    <a:p>
                      <a:pPr algn="ctr"/>
                      <a:r>
                        <a:rPr lang="en-GB" sz="1600" dirty="0"/>
                        <a:t>Major downsizing via VS/VER</a:t>
                      </a:r>
                    </a:p>
                  </a:txBody>
                  <a:tcPr anchor="ctr"/>
                </a:tc>
                <a:extLst>
                  <a:ext uri="{0D108BD9-81ED-4DB2-BD59-A6C34878D82A}">
                    <a16:rowId xmlns="" xmlns:a16="http://schemas.microsoft.com/office/drawing/2014/main" val="1500921251"/>
                  </a:ext>
                </a:extLst>
              </a:tr>
              <a:tr h="897088">
                <a:tc>
                  <a:txBody>
                    <a:bodyPr/>
                    <a:lstStyle/>
                    <a:p>
                      <a:r>
                        <a:rPr lang="en-GB" sz="1600" dirty="0"/>
                        <a:t>Transport (TR)</a:t>
                      </a:r>
                    </a:p>
                  </a:txBody>
                  <a:tcPr anchor="ctr"/>
                </a:tc>
                <a:tc>
                  <a:txBody>
                    <a:bodyPr/>
                    <a:lstStyle/>
                    <a:p>
                      <a:pPr algn="ctr"/>
                      <a:r>
                        <a:rPr lang="en-GB" sz="1800" dirty="0"/>
                        <a:t>18</a:t>
                      </a:r>
                    </a:p>
                  </a:txBody>
                  <a:tcPr anchor="ctr"/>
                </a:tc>
                <a:tc>
                  <a:txBody>
                    <a:bodyPr/>
                    <a:lstStyle/>
                    <a:p>
                      <a:pPr algn="ctr"/>
                      <a:r>
                        <a:rPr lang="en-GB" sz="1800" dirty="0" smtClean="0"/>
                        <a:t>39</a:t>
                      </a:r>
                      <a:endParaRPr lang="en-GB" sz="1800" dirty="0"/>
                    </a:p>
                  </a:txBody>
                  <a:tcPr anchor="ctr"/>
                </a:tc>
                <a:tc>
                  <a:txBody>
                    <a:bodyPr/>
                    <a:lstStyle/>
                    <a:p>
                      <a:pPr algn="ctr"/>
                      <a:r>
                        <a:rPr lang="en-GB" sz="1800" dirty="0" smtClean="0"/>
                        <a:t>67</a:t>
                      </a:r>
                      <a:endParaRPr lang="en-GB" sz="1800" dirty="0"/>
                    </a:p>
                  </a:txBody>
                  <a:tcPr anchor="ctr"/>
                </a:tc>
                <a:tc>
                  <a:txBody>
                    <a:bodyPr/>
                    <a:lstStyle/>
                    <a:p>
                      <a:pPr algn="ctr"/>
                      <a:r>
                        <a:rPr lang="en-GB" sz="1800" dirty="0"/>
                        <a:t>100</a:t>
                      </a:r>
                    </a:p>
                  </a:txBody>
                  <a:tcPr anchor="ctr"/>
                </a:tc>
                <a:tc>
                  <a:txBody>
                    <a:bodyPr/>
                    <a:lstStyle/>
                    <a:p>
                      <a:pPr algn="ctr"/>
                      <a:r>
                        <a:rPr lang="en-GB" sz="1800" dirty="0"/>
                        <a:t>100</a:t>
                      </a:r>
                    </a:p>
                  </a:txBody>
                  <a:tcPr anchor="ctr"/>
                </a:tc>
                <a:tc>
                  <a:txBody>
                    <a:bodyPr/>
                    <a:lstStyle/>
                    <a:p>
                      <a:pPr algn="ctr"/>
                      <a:r>
                        <a:rPr lang="en-GB" sz="1600" dirty="0"/>
                        <a:t>Low</a:t>
                      </a:r>
                    </a:p>
                    <a:p>
                      <a:pPr algn="ctr"/>
                      <a:endParaRPr lang="en-GB" sz="1600" dirty="0"/>
                    </a:p>
                  </a:txBody>
                  <a:tcPr anchor="ctr"/>
                </a:tc>
                <a:extLst>
                  <a:ext uri="{0D108BD9-81ED-4DB2-BD59-A6C34878D82A}">
                    <a16:rowId xmlns="" xmlns:a16="http://schemas.microsoft.com/office/drawing/2014/main" val="241226955"/>
                  </a:ext>
                </a:extLst>
              </a:tr>
              <a:tr h="878560">
                <a:tc>
                  <a:txBody>
                    <a:bodyPr/>
                    <a:lstStyle/>
                    <a:p>
                      <a:r>
                        <a:rPr lang="en-GB" sz="1600" dirty="0"/>
                        <a:t>Hospitality (HO)</a:t>
                      </a:r>
                    </a:p>
                  </a:txBody>
                  <a:tcPr anchor="ctr"/>
                </a:tc>
                <a:tc>
                  <a:txBody>
                    <a:bodyPr/>
                    <a:lstStyle/>
                    <a:p>
                      <a:pPr algn="ctr"/>
                      <a:r>
                        <a:rPr lang="en-GB" sz="1800" dirty="0"/>
                        <a:t>22</a:t>
                      </a:r>
                    </a:p>
                  </a:txBody>
                  <a:tcPr anchor="ctr"/>
                </a:tc>
                <a:tc>
                  <a:txBody>
                    <a:bodyPr/>
                    <a:lstStyle/>
                    <a:p>
                      <a:pPr algn="ctr"/>
                      <a:r>
                        <a:rPr lang="en-GB" sz="1800" dirty="0"/>
                        <a:t>64</a:t>
                      </a:r>
                    </a:p>
                  </a:txBody>
                  <a:tcPr anchor="ctr"/>
                </a:tc>
                <a:tc>
                  <a:txBody>
                    <a:bodyPr/>
                    <a:lstStyle/>
                    <a:p>
                      <a:pPr algn="ctr"/>
                      <a:r>
                        <a:rPr lang="en-GB" sz="1800" dirty="0" smtClean="0"/>
                        <a:t>54</a:t>
                      </a:r>
                      <a:endParaRPr lang="en-GB" sz="1800" dirty="0"/>
                    </a:p>
                  </a:txBody>
                  <a:tcPr anchor="ctr"/>
                </a:tc>
                <a:tc>
                  <a:txBody>
                    <a:bodyPr/>
                    <a:lstStyle/>
                    <a:p>
                      <a:pPr algn="ctr"/>
                      <a:r>
                        <a:rPr lang="en-GB" sz="1800" dirty="0"/>
                        <a:t>73</a:t>
                      </a:r>
                    </a:p>
                  </a:txBody>
                  <a:tcPr anchor="ctr"/>
                </a:tc>
                <a:tc>
                  <a:txBody>
                    <a:bodyPr/>
                    <a:lstStyle/>
                    <a:p>
                      <a:pPr algn="ctr"/>
                      <a:r>
                        <a:rPr lang="en-GB" sz="1800" dirty="0"/>
                        <a:t>86</a:t>
                      </a:r>
                    </a:p>
                  </a:txBody>
                  <a:tcPr anchor="ctr"/>
                </a:tc>
                <a:tc>
                  <a:txBody>
                    <a:bodyPr/>
                    <a:lstStyle/>
                    <a:p>
                      <a:pPr algn="ctr"/>
                      <a:r>
                        <a:rPr lang="en-GB" sz="1600" dirty="0"/>
                        <a:t>Low for the sector</a:t>
                      </a:r>
                    </a:p>
                    <a:p>
                      <a:pPr algn="ctr"/>
                      <a:endParaRPr lang="en-GB" sz="1600" dirty="0"/>
                    </a:p>
                  </a:txBody>
                  <a:tcPr anchor="ctr"/>
                </a:tc>
                <a:extLst>
                  <a:ext uri="{0D108BD9-81ED-4DB2-BD59-A6C34878D82A}">
                    <a16:rowId xmlns="" xmlns:a16="http://schemas.microsoft.com/office/drawing/2014/main" val="1173828793"/>
                  </a:ext>
                </a:extLst>
              </a:tr>
              <a:tr h="841964">
                <a:tc>
                  <a:txBody>
                    <a:bodyPr/>
                    <a:lstStyle/>
                    <a:p>
                      <a:r>
                        <a:rPr lang="en-GB" sz="1600" dirty="0"/>
                        <a:t>Engineering &amp; Manufacturing (MA)</a:t>
                      </a:r>
                    </a:p>
                    <a:p>
                      <a:endParaRPr lang="en-GB" sz="1600" dirty="0"/>
                    </a:p>
                  </a:txBody>
                  <a:tcPr anchor="ctr"/>
                </a:tc>
                <a:tc>
                  <a:txBody>
                    <a:bodyPr/>
                    <a:lstStyle/>
                    <a:p>
                      <a:pPr algn="ctr"/>
                      <a:r>
                        <a:rPr lang="en-GB" sz="1800" dirty="0"/>
                        <a:t>26</a:t>
                      </a:r>
                    </a:p>
                  </a:txBody>
                  <a:tcPr anchor="ctr"/>
                </a:tc>
                <a:tc>
                  <a:txBody>
                    <a:bodyPr/>
                    <a:lstStyle/>
                    <a:p>
                      <a:pPr algn="ctr"/>
                      <a:r>
                        <a:rPr lang="en-GB" sz="1800" dirty="0"/>
                        <a:t>19</a:t>
                      </a:r>
                    </a:p>
                  </a:txBody>
                  <a:tcPr anchor="ctr"/>
                </a:tc>
                <a:tc>
                  <a:txBody>
                    <a:bodyPr/>
                    <a:lstStyle/>
                    <a:p>
                      <a:pPr algn="ctr"/>
                      <a:r>
                        <a:rPr lang="en-GB" sz="1800" dirty="0"/>
                        <a:t>12</a:t>
                      </a:r>
                    </a:p>
                  </a:txBody>
                  <a:tcPr anchor="ctr"/>
                </a:tc>
                <a:tc>
                  <a:txBody>
                    <a:bodyPr/>
                    <a:lstStyle/>
                    <a:p>
                      <a:pPr algn="ctr"/>
                      <a:r>
                        <a:rPr lang="en-GB" sz="1800" dirty="0"/>
                        <a:t>100</a:t>
                      </a:r>
                    </a:p>
                  </a:txBody>
                  <a:tcPr anchor="ctr"/>
                </a:tc>
                <a:tc>
                  <a:txBody>
                    <a:bodyPr/>
                    <a:lstStyle/>
                    <a:p>
                      <a:pPr algn="ctr"/>
                      <a:r>
                        <a:rPr lang="en-GB" sz="1800" dirty="0"/>
                        <a:t>100</a:t>
                      </a:r>
                    </a:p>
                  </a:txBody>
                  <a:tcPr anchor="ctr"/>
                </a:tc>
                <a:tc>
                  <a:txBody>
                    <a:bodyPr/>
                    <a:lstStyle/>
                    <a:p>
                      <a:pPr algn="ctr"/>
                      <a:r>
                        <a:rPr lang="en-GB" sz="1600" dirty="0"/>
                        <a:t>Low</a:t>
                      </a:r>
                    </a:p>
                  </a:txBody>
                  <a:tcPr anchor="ctr"/>
                </a:tc>
                <a:extLst>
                  <a:ext uri="{0D108BD9-81ED-4DB2-BD59-A6C34878D82A}">
                    <a16:rowId xmlns="" xmlns:a16="http://schemas.microsoft.com/office/drawing/2014/main" val="259284886"/>
                  </a:ext>
                </a:extLst>
              </a:tr>
            </a:tbl>
          </a:graphicData>
        </a:graphic>
      </p:graphicFrame>
    </p:spTree>
    <p:extLst>
      <p:ext uri="{BB962C8B-B14F-4D97-AF65-F5344CB8AC3E}">
        <p14:creationId xmlns:p14="http://schemas.microsoft.com/office/powerpoint/2010/main" val="3835602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 intentions</a:t>
            </a:r>
          </a:p>
        </p:txBody>
      </p:sp>
      <p:graphicFrame>
        <p:nvGraphicFramePr>
          <p:cNvPr id="4" name="Content Placeholder 3">
            <a:extLst>
              <a:ext uri="{FF2B5EF4-FFF2-40B4-BE49-F238E27FC236}">
                <a16:creationId xmlns="" xmlns:a16="http://schemas.microsoft.com/office/drawing/2014/main" id="{83A9773E-4C39-46A9-829A-33383FA3694A}"/>
              </a:ext>
            </a:extLst>
          </p:cNvPr>
          <p:cNvGraphicFramePr>
            <a:graphicFrameLocks noGrp="1"/>
          </p:cNvGraphicFramePr>
          <p:nvPr>
            <p:ph idx="1"/>
            <p:extLst/>
          </p:nvPr>
        </p:nvGraphicFramePr>
        <p:xfrm>
          <a:off x="718781" y="1392074"/>
          <a:ext cx="10526975" cy="4527316"/>
        </p:xfrm>
        <a:graphic>
          <a:graphicData uri="http://schemas.openxmlformats.org/drawingml/2006/table">
            <a:tbl>
              <a:tblPr firstRow="1" firstCol="1" bandRow="1">
                <a:tableStyleId>{5C22544A-7EE6-4342-B048-85BDC9FD1C3A}</a:tableStyleId>
              </a:tblPr>
              <a:tblGrid>
                <a:gridCol w="1875360">
                  <a:extLst>
                    <a:ext uri="{9D8B030D-6E8A-4147-A177-3AD203B41FA5}">
                      <a16:colId xmlns="" xmlns:a16="http://schemas.microsoft.com/office/drawing/2014/main" val="17773724"/>
                    </a:ext>
                  </a:extLst>
                </a:gridCol>
                <a:gridCol w="1730323">
                  <a:extLst>
                    <a:ext uri="{9D8B030D-6E8A-4147-A177-3AD203B41FA5}">
                      <a16:colId xmlns="" xmlns:a16="http://schemas.microsoft.com/office/drawing/2014/main" val="3771567795"/>
                    </a:ext>
                  </a:extLst>
                </a:gridCol>
                <a:gridCol w="1730323">
                  <a:extLst>
                    <a:ext uri="{9D8B030D-6E8A-4147-A177-3AD203B41FA5}">
                      <a16:colId xmlns="" xmlns:a16="http://schemas.microsoft.com/office/drawing/2014/main" val="1628244208"/>
                    </a:ext>
                  </a:extLst>
                </a:gridCol>
                <a:gridCol w="1730323">
                  <a:extLst>
                    <a:ext uri="{9D8B030D-6E8A-4147-A177-3AD203B41FA5}">
                      <a16:colId xmlns="" xmlns:a16="http://schemas.microsoft.com/office/drawing/2014/main" val="1184837033"/>
                    </a:ext>
                  </a:extLst>
                </a:gridCol>
                <a:gridCol w="1730323">
                  <a:extLst>
                    <a:ext uri="{9D8B030D-6E8A-4147-A177-3AD203B41FA5}">
                      <a16:colId xmlns="" xmlns:a16="http://schemas.microsoft.com/office/drawing/2014/main" val="45243761"/>
                    </a:ext>
                  </a:extLst>
                </a:gridCol>
                <a:gridCol w="1730323">
                  <a:extLst>
                    <a:ext uri="{9D8B030D-6E8A-4147-A177-3AD203B41FA5}">
                      <a16:colId xmlns="" xmlns:a16="http://schemas.microsoft.com/office/drawing/2014/main" val="1145305281"/>
                    </a:ext>
                  </a:extLst>
                </a:gridCol>
              </a:tblGrid>
              <a:tr h="374835">
                <a:tc>
                  <a:txBody>
                    <a:bodyPr/>
                    <a:lstStyle/>
                    <a:p>
                      <a:r>
                        <a:rPr lang="en-GB" dirty="0"/>
                        <a:t>Transition type</a:t>
                      </a:r>
                    </a:p>
                  </a:txBody>
                  <a:tcPr/>
                </a:tc>
                <a:tc>
                  <a:txBody>
                    <a:bodyPr/>
                    <a:lstStyle/>
                    <a:p>
                      <a:pPr algn="ctr"/>
                      <a:r>
                        <a:rPr lang="en-GB" dirty="0"/>
                        <a:t>% Local </a:t>
                      </a:r>
                      <a:r>
                        <a:rPr lang="en-GB" dirty="0" err="1"/>
                        <a:t>Gov</a:t>
                      </a:r>
                      <a:endParaRPr lang="en-GB" dirty="0"/>
                    </a:p>
                  </a:txBody>
                  <a:tcPr anchor="ctr"/>
                </a:tc>
                <a:tc>
                  <a:txBody>
                    <a:bodyPr/>
                    <a:lstStyle/>
                    <a:p>
                      <a:pPr algn="ctr"/>
                      <a:r>
                        <a:rPr lang="en-GB" dirty="0"/>
                        <a:t>% Transport</a:t>
                      </a:r>
                    </a:p>
                  </a:txBody>
                  <a:tcPr anchor="ctr"/>
                </a:tc>
                <a:tc>
                  <a:txBody>
                    <a:bodyPr/>
                    <a:lstStyle/>
                    <a:p>
                      <a:pPr algn="ctr"/>
                      <a:r>
                        <a:rPr lang="en-GB" dirty="0"/>
                        <a:t>% Hospitality</a:t>
                      </a:r>
                    </a:p>
                  </a:txBody>
                  <a:tcPr anchor="ctr"/>
                </a:tc>
                <a:tc>
                  <a:txBody>
                    <a:bodyPr/>
                    <a:lstStyle/>
                    <a:p>
                      <a:pPr algn="ctr"/>
                      <a:r>
                        <a:rPr lang="en-GB" dirty="0"/>
                        <a:t>% </a:t>
                      </a:r>
                      <a:r>
                        <a:rPr lang="en-GB" dirty="0" err="1"/>
                        <a:t>Eng</a:t>
                      </a:r>
                      <a:r>
                        <a:rPr lang="en-GB" dirty="0"/>
                        <a:t> &amp; Man*</a:t>
                      </a:r>
                    </a:p>
                  </a:txBody>
                  <a:tcPr anchor="ctr"/>
                </a:tc>
                <a:tc>
                  <a:txBody>
                    <a:bodyPr/>
                    <a:lstStyle/>
                    <a:p>
                      <a:pPr algn="ctr"/>
                      <a:r>
                        <a:rPr lang="en-GB" dirty="0"/>
                        <a:t>All</a:t>
                      </a:r>
                    </a:p>
                  </a:txBody>
                  <a:tcPr anchor="ctr"/>
                </a:tc>
                <a:extLst>
                  <a:ext uri="{0D108BD9-81ED-4DB2-BD59-A6C34878D82A}">
                    <a16:rowId xmlns="" xmlns:a16="http://schemas.microsoft.com/office/drawing/2014/main" val="3666170138"/>
                  </a:ext>
                </a:extLst>
              </a:tr>
              <a:tr h="676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Full Retirement</a:t>
                      </a:r>
                    </a:p>
                    <a:p>
                      <a:endParaRPr lang="en-GB" b="1" dirty="0"/>
                    </a:p>
                  </a:txBody>
                  <a:tcPr/>
                </a:tc>
                <a:tc>
                  <a:txBody>
                    <a:bodyPr/>
                    <a:lstStyle/>
                    <a:p>
                      <a:pPr algn="ctr"/>
                      <a:r>
                        <a:rPr lang="en-GB" dirty="0"/>
                        <a:t>27</a:t>
                      </a:r>
                    </a:p>
                  </a:txBody>
                  <a:tcPr anchor="ctr"/>
                </a:tc>
                <a:tc>
                  <a:txBody>
                    <a:bodyPr/>
                    <a:lstStyle/>
                    <a:p>
                      <a:pPr algn="ctr"/>
                      <a:r>
                        <a:rPr lang="en-GB" dirty="0"/>
                        <a:t>39</a:t>
                      </a:r>
                    </a:p>
                  </a:txBody>
                  <a:tcPr anchor="ctr"/>
                </a:tc>
                <a:tc>
                  <a:txBody>
                    <a:bodyPr/>
                    <a:lstStyle/>
                    <a:p>
                      <a:pPr algn="ctr"/>
                      <a:r>
                        <a:rPr lang="en-GB" dirty="0"/>
                        <a:t>46</a:t>
                      </a:r>
                    </a:p>
                  </a:txBody>
                  <a:tcPr anchor="ctr"/>
                </a:tc>
                <a:tc>
                  <a:txBody>
                    <a:bodyPr/>
                    <a:lstStyle/>
                    <a:p>
                      <a:pPr algn="ctr"/>
                      <a:r>
                        <a:rPr lang="en-GB" dirty="0"/>
                        <a:t>42</a:t>
                      </a:r>
                    </a:p>
                  </a:txBody>
                  <a:tcPr anchor="ctr"/>
                </a:tc>
                <a:tc>
                  <a:txBody>
                    <a:bodyPr/>
                    <a:lstStyle/>
                    <a:p>
                      <a:pPr algn="ctr"/>
                      <a:r>
                        <a:rPr lang="en-GB" dirty="0"/>
                        <a:t>37</a:t>
                      </a:r>
                    </a:p>
                  </a:txBody>
                  <a:tcPr anchor="ctr"/>
                </a:tc>
                <a:extLst>
                  <a:ext uri="{0D108BD9-81ED-4DB2-BD59-A6C34878D82A}">
                    <a16:rowId xmlns="" xmlns:a16="http://schemas.microsoft.com/office/drawing/2014/main" val="1836646525"/>
                  </a:ext>
                </a:extLst>
              </a:tr>
              <a:tr h="709684">
                <a:tc>
                  <a:txBody>
                    <a:bodyPr/>
                    <a:lstStyle/>
                    <a:p>
                      <a:r>
                        <a:rPr lang="en-GB" dirty="0"/>
                        <a:t>Extended Working</a:t>
                      </a:r>
                      <a:endParaRPr lang="en-GB" b="1" dirty="0"/>
                    </a:p>
                  </a:txBody>
                  <a:tcPr/>
                </a:tc>
                <a:tc>
                  <a:txBody>
                    <a:bodyPr/>
                    <a:lstStyle/>
                    <a:p>
                      <a:pPr algn="ctr"/>
                      <a:r>
                        <a:rPr lang="en-GB" dirty="0"/>
                        <a:t>43</a:t>
                      </a:r>
                    </a:p>
                  </a:txBody>
                  <a:tcPr anchor="ctr"/>
                </a:tc>
                <a:tc>
                  <a:txBody>
                    <a:bodyPr/>
                    <a:lstStyle/>
                    <a:p>
                      <a:pPr algn="ctr"/>
                      <a:r>
                        <a:rPr lang="en-GB" dirty="0"/>
                        <a:t>44</a:t>
                      </a:r>
                    </a:p>
                  </a:txBody>
                  <a:tcPr anchor="ctr"/>
                </a:tc>
                <a:tc>
                  <a:txBody>
                    <a:bodyPr/>
                    <a:lstStyle/>
                    <a:p>
                      <a:pPr algn="ctr"/>
                      <a:r>
                        <a:rPr lang="en-GB" dirty="0"/>
                        <a:t>41</a:t>
                      </a:r>
                    </a:p>
                  </a:txBody>
                  <a:tcPr anchor="ctr"/>
                </a:tc>
                <a:tc>
                  <a:txBody>
                    <a:bodyPr/>
                    <a:lstStyle/>
                    <a:p>
                      <a:pPr algn="ctr"/>
                      <a:r>
                        <a:rPr lang="en-GB" dirty="0"/>
                        <a:t>12</a:t>
                      </a:r>
                    </a:p>
                  </a:txBody>
                  <a:tcPr anchor="ctr"/>
                </a:tc>
                <a:tc>
                  <a:txBody>
                    <a:bodyPr/>
                    <a:lstStyle/>
                    <a:p>
                      <a:pPr algn="ctr"/>
                      <a:r>
                        <a:rPr lang="en-GB" dirty="0"/>
                        <a:t>35</a:t>
                      </a:r>
                    </a:p>
                  </a:txBody>
                  <a:tcPr anchor="ctr"/>
                </a:tc>
                <a:extLst>
                  <a:ext uri="{0D108BD9-81ED-4DB2-BD59-A6C34878D82A}">
                    <a16:rowId xmlns="" xmlns:a16="http://schemas.microsoft.com/office/drawing/2014/main" val="3422067247"/>
                  </a:ext>
                </a:extLst>
              </a:tr>
              <a:tr h="688530">
                <a:tc>
                  <a:txBody>
                    <a:bodyPr/>
                    <a:lstStyle/>
                    <a:p>
                      <a:r>
                        <a:rPr lang="en-GB" dirty="0"/>
                        <a:t>Phased Retirement</a:t>
                      </a:r>
                      <a:endParaRPr lang="en-GB" b="1" dirty="0"/>
                    </a:p>
                  </a:txBody>
                  <a:tcPr/>
                </a:tc>
                <a:tc>
                  <a:txBody>
                    <a:bodyPr/>
                    <a:lstStyle/>
                    <a:p>
                      <a:pPr algn="ctr"/>
                      <a:r>
                        <a:rPr lang="en-GB" dirty="0"/>
                        <a:t>5</a:t>
                      </a:r>
                    </a:p>
                  </a:txBody>
                  <a:tcPr anchor="ctr"/>
                </a:tc>
                <a:tc>
                  <a:txBody>
                    <a:bodyPr/>
                    <a:lstStyle/>
                    <a:p>
                      <a:pPr algn="ctr"/>
                      <a:r>
                        <a:rPr lang="en-GB" dirty="0"/>
                        <a:t>6</a:t>
                      </a:r>
                    </a:p>
                  </a:txBody>
                  <a:tcPr anchor="ctr"/>
                </a:tc>
                <a:tc>
                  <a:txBody>
                    <a:bodyPr/>
                    <a:lstStyle/>
                    <a:p>
                      <a:pPr algn="ctr"/>
                      <a:r>
                        <a:rPr lang="en-GB" dirty="0"/>
                        <a:t>4</a:t>
                      </a:r>
                    </a:p>
                  </a:txBody>
                  <a:tcPr anchor="ctr"/>
                </a:tc>
                <a:tc>
                  <a:txBody>
                    <a:bodyPr/>
                    <a:lstStyle/>
                    <a:p>
                      <a:pPr algn="ctr"/>
                      <a:r>
                        <a:rPr lang="en-GB" dirty="0"/>
                        <a:t>15</a:t>
                      </a:r>
                    </a:p>
                  </a:txBody>
                  <a:tcPr anchor="ctr"/>
                </a:tc>
                <a:tc>
                  <a:txBody>
                    <a:bodyPr/>
                    <a:lstStyle/>
                    <a:p>
                      <a:pPr algn="ctr"/>
                      <a:r>
                        <a:rPr lang="en-GB" dirty="0"/>
                        <a:t>8</a:t>
                      </a:r>
                    </a:p>
                  </a:txBody>
                  <a:tcPr anchor="ctr"/>
                </a:tc>
                <a:extLst>
                  <a:ext uri="{0D108BD9-81ED-4DB2-BD59-A6C34878D82A}">
                    <a16:rowId xmlns="" xmlns:a16="http://schemas.microsoft.com/office/drawing/2014/main" val="1095586426"/>
                  </a:ext>
                </a:extLst>
              </a:tr>
              <a:tr h="730837">
                <a:tc>
                  <a:txBody>
                    <a:bodyPr/>
                    <a:lstStyle/>
                    <a:p>
                      <a:r>
                        <a:rPr lang="en-GB" dirty="0"/>
                        <a:t>Partial Retirement</a:t>
                      </a:r>
                      <a:endParaRPr lang="en-GB" b="1" dirty="0"/>
                    </a:p>
                  </a:txBody>
                  <a:tcPr/>
                </a:tc>
                <a:tc>
                  <a:txBody>
                    <a:bodyPr/>
                    <a:lstStyle/>
                    <a:p>
                      <a:pPr algn="ctr"/>
                      <a:r>
                        <a:rPr lang="en-GB" dirty="0"/>
                        <a:t>22</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r>
                        <a:rPr lang="en-GB" dirty="0"/>
                        <a:t>27</a:t>
                      </a:r>
                    </a:p>
                  </a:txBody>
                  <a:tcPr anchor="ctr"/>
                </a:tc>
                <a:tc>
                  <a:txBody>
                    <a:bodyPr/>
                    <a:lstStyle/>
                    <a:p>
                      <a:pPr algn="ctr"/>
                      <a:r>
                        <a:rPr lang="en-GB" dirty="0"/>
                        <a:t>15</a:t>
                      </a:r>
                    </a:p>
                  </a:txBody>
                  <a:tcPr anchor="ctr"/>
                </a:tc>
                <a:extLst>
                  <a:ext uri="{0D108BD9-81ED-4DB2-BD59-A6C34878D82A}">
                    <a16:rowId xmlns="" xmlns:a16="http://schemas.microsoft.com/office/drawing/2014/main" val="2721904637"/>
                  </a:ext>
                </a:extLst>
              </a:tr>
              <a:tr h="668740">
                <a:tc>
                  <a:txBody>
                    <a:bodyPr/>
                    <a:lstStyle/>
                    <a:p>
                      <a:r>
                        <a:rPr lang="en-GB" dirty="0"/>
                        <a:t>Serial Retirement</a:t>
                      </a:r>
                      <a:endParaRPr lang="en-GB" b="1" dirty="0"/>
                    </a:p>
                  </a:txBody>
                  <a:tcPr/>
                </a:tc>
                <a:tc>
                  <a:txBody>
                    <a:bodyPr/>
                    <a:lstStyle/>
                    <a:p>
                      <a:pPr algn="ctr"/>
                      <a:r>
                        <a:rPr lang="en-GB" dirty="0"/>
                        <a:t>3</a:t>
                      </a:r>
                    </a:p>
                  </a:txBody>
                  <a:tcPr anchor="ctr"/>
                </a:tc>
                <a:tc>
                  <a:txBody>
                    <a:bodyPr/>
                    <a:lstStyle/>
                    <a:p>
                      <a:pPr algn="ctr"/>
                      <a:r>
                        <a:rPr lang="en-GB" dirty="0"/>
                        <a:t>11</a:t>
                      </a:r>
                    </a:p>
                  </a:txBody>
                  <a:tcPr anchor="ctr"/>
                </a:tc>
                <a:tc>
                  <a:txBody>
                    <a:bodyPr/>
                    <a:lstStyle/>
                    <a:p>
                      <a:pPr algn="ctr"/>
                      <a:r>
                        <a:rPr lang="en-GB" dirty="0"/>
                        <a:t>9</a:t>
                      </a:r>
                    </a:p>
                  </a:txBody>
                  <a:tcPr anchor="ctr"/>
                </a:tc>
                <a:tc>
                  <a:txBody>
                    <a:bodyPr/>
                    <a:lstStyle/>
                    <a:p>
                      <a:pPr algn="ctr"/>
                      <a:endParaRPr lang="en-GB" dirty="0"/>
                    </a:p>
                  </a:txBody>
                  <a:tcPr anchor="ctr"/>
                </a:tc>
                <a:tc>
                  <a:txBody>
                    <a:bodyPr/>
                    <a:lstStyle/>
                    <a:p>
                      <a:pPr algn="ctr"/>
                      <a:r>
                        <a:rPr lang="en-GB" dirty="0"/>
                        <a:t>5</a:t>
                      </a:r>
                    </a:p>
                  </a:txBody>
                  <a:tcPr anchor="ctr"/>
                </a:tc>
                <a:extLst>
                  <a:ext uri="{0D108BD9-81ED-4DB2-BD59-A6C34878D82A}">
                    <a16:rowId xmlns="" xmlns:a16="http://schemas.microsoft.com/office/drawing/2014/main" val="1910791876"/>
                  </a:ext>
                </a:extLst>
              </a:tr>
              <a:tr h="678650">
                <a:tc>
                  <a:txBody>
                    <a:bodyPr/>
                    <a:lstStyle/>
                    <a:p>
                      <a:r>
                        <a:rPr lang="en-GB" dirty="0"/>
                        <a:t>Encore Retirement</a:t>
                      </a:r>
                      <a:endParaRPr lang="en-GB" b="1" dirty="0"/>
                    </a:p>
                  </a:txBody>
                  <a:tcP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 xmlns:a16="http://schemas.microsoft.com/office/drawing/2014/main" val="1673809961"/>
                  </a:ext>
                </a:extLst>
              </a:tr>
            </a:tbl>
          </a:graphicData>
        </a:graphic>
      </p:graphicFrame>
      <p:sp>
        <p:nvSpPr>
          <p:cNvPr id="3" name="TextBox 2">
            <a:extLst>
              <a:ext uri="{FF2B5EF4-FFF2-40B4-BE49-F238E27FC236}">
                <a16:creationId xmlns="" xmlns:a16="http://schemas.microsoft.com/office/drawing/2014/main" id="{4C9ECDD9-4C29-4819-B3B3-4B6C4A04AB27}"/>
              </a:ext>
            </a:extLst>
          </p:cNvPr>
          <p:cNvSpPr txBox="1"/>
          <p:nvPr/>
        </p:nvSpPr>
        <p:spPr>
          <a:xfrm>
            <a:off x="609601" y="5919390"/>
            <a:ext cx="6498770" cy="338554"/>
          </a:xfrm>
          <a:prstGeom prst="rect">
            <a:avLst/>
          </a:prstGeom>
          <a:noFill/>
        </p:spPr>
        <p:txBody>
          <a:bodyPr wrap="square" rtlCol="0">
            <a:spAutoFit/>
          </a:bodyPr>
          <a:lstStyle/>
          <a:p>
            <a:r>
              <a:rPr lang="en-GB" sz="1600" dirty="0"/>
              <a:t>* Intended transition type is unknown for one of these participants</a:t>
            </a:r>
          </a:p>
        </p:txBody>
      </p:sp>
    </p:spTree>
    <p:extLst>
      <p:ext uri="{BB962C8B-B14F-4D97-AF65-F5344CB8AC3E}">
        <p14:creationId xmlns:p14="http://schemas.microsoft.com/office/powerpoint/2010/main" val="3512404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5AD95D-9EB1-4ED1-B42B-FA431D7F087C}"/>
              </a:ext>
            </a:extLst>
          </p:cNvPr>
          <p:cNvSpPr>
            <a:spLocks noGrp="1"/>
          </p:cNvSpPr>
          <p:nvPr>
            <p:ph type="title"/>
          </p:nvPr>
        </p:nvSpPr>
        <p:spPr/>
        <p:txBody>
          <a:bodyPr/>
          <a:lstStyle/>
          <a:p>
            <a:r>
              <a:rPr lang="en-GB" dirty="0"/>
              <a:t>Key Findings (1)</a:t>
            </a:r>
          </a:p>
        </p:txBody>
      </p:sp>
      <p:sp>
        <p:nvSpPr>
          <p:cNvPr id="3" name="Content Placeholder 2">
            <a:extLst>
              <a:ext uri="{FF2B5EF4-FFF2-40B4-BE49-F238E27FC236}">
                <a16:creationId xmlns:a16="http://schemas.microsoft.com/office/drawing/2014/main" xmlns="" id="{DEA9F9FB-F0C5-4F94-99B3-0572B76BE5AC}"/>
              </a:ext>
            </a:extLst>
          </p:cNvPr>
          <p:cNvSpPr>
            <a:spLocks noGrp="1"/>
          </p:cNvSpPr>
          <p:nvPr>
            <p:ph idx="1"/>
          </p:nvPr>
        </p:nvSpPr>
        <p:spPr>
          <a:xfrm>
            <a:off x="609602" y="1255594"/>
            <a:ext cx="11055350" cy="5126157"/>
          </a:xfrm>
        </p:spPr>
        <p:txBody>
          <a:bodyPr/>
          <a:lstStyle/>
          <a:p>
            <a:r>
              <a:rPr lang="en-GB" b="1" dirty="0"/>
              <a:t>Full, or cliff edge, retirement </a:t>
            </a:r>
            <a:r>
              <a:rPr lang="en-GB" dirty="0"/>
              <a:t>from current employer remains the norm (72%)</a:t>
            </a:r>
          </a:p>
          <a:p>
            <a:r>
              <a:rPr lang="en-GB" dirty="0"/>
              <a:t>37% intend to fully retire early or on time (i.e. at the former MRA of 65) </a:t>
            </a:r>
          </a:p>
          <a:p>
            <a:r>
              <a:rPr lang="en-GB" dirty="0"/>
              <a:t>35% – the </a:t>
            </a:r>
            <a:r>
              <a:rPr lang="en-GB" b="1" dirty="0"/>
              <a:t>extended workers </a:t>
            </a:r>
            <a:r>
              <a:rPr lang="en-GB" dirty="0"/>
              <a:t>– plan to work beyond 65 before full retirement</a:t>
            </a:r>
          </a:p>
          <a:p>
            <a:r>
              <a:rPr lang="en-GB" dirty="0"/>
              <a:t>Finance is the main reason given for having to work longer, though many enjoy their job or wish to keep working due to a strong work ethic/identity</a:t>
            </a:r>
          </a:p>
          <a:p>
            <a:r>
              <a:rPr lang="en-GB" dirty="0"/>
              <a:t>There is a striking </a:t>
            </a:r>
            <a:r>
              <a:rPr lang="en-GB" b="1" dirty="0"/>
              <a:t>gender difference </a:t>
            </a:r>
            <a:r>
              <a:rPr lang="en-GB" dirty="0"/>
              <a:t>in relation to extended working, with 47% of women compared to 25% of men intending to keep working in the same organisation and fully retire after 65</a:t>
            </a:r>
          </a:p>
          <a:p>
            <a:r>
              <a:rPr lang="en-GB" dirty="0"/>
              <a:t>In many cases this is due to the increase in SPA to 66/67. Women are more reliant on </a:t>
            </a:r>
            <a:r>
              <a:rPr lang="en-GB" dirty="0" smtClean="0"/>
              <a:t>SP </a:t>
            </a:r>
            <a:r>
              <a:rPr lang="en-GB" dirty="0"/>
              <a:t>since their occupational pension is </a:t>
            </a:r>
            <a:r>
              <a:rPr lang="en-GB" dirty="0" smtClean="0"/>
              <a:t>often smaller </a:t>
            </a:r>
            <a:r>
              <a:rPr lang="en-GB" dirty="0"/>
              <a:t>due to a combination of part-time working, low wages and late entry into the scheme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703690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337923-74DC-4830-BCCA-B727A4E71F60}"/>
              </a:ext>
            </a:extLst>
          </p:cNvPr>
          <p:cNvSpPr>
            <a:spLocks noGrp="1"/>
          </p:cNvSpPr>
          <p:nvPr>
            <p:ph type="title"/>
          </p:nvPr>
        </p:nvSpPr>
        <p:spPr/>
        <p:txBody>
          <a:bodyPr/>
          <a:lstStyle/>
          <a:p>
            <a:r>
              <a:rPr lang="en-GB" dirty="0"/>
              <a:t>Key findings (2)</a:t>
            </a:r>
          </a:p>
        </p:txBody>
      </p:sp>
      <p:sp>
        <p:nvSpPr>
          <p:cNvPr id="3" name="Content Placeholder 2">
            <a:extLst>
              <a:ext uri="{FF2B5EF4-FFF2-40B4-BE49-F238E27FC236}">
                <a16:creationId xmlns:a16="http://schemas.microsoft.com/office/drawing/2014/main" xmlns="" id="{7F695102-219A-493F-898E-A2014F43B4F6}"/>
              </a:ext>
            </a:extLst>
          </p:cNvPr>
          <p:cNvSpPr>
            <a:spLocks noGrp="1"/>
          </p:cNvSpPr>
          <p:nvPr>
            <p:ph idx="1"/>
          </p:nvPr>
        </p:nvSpPr>
        <p:spPr>
          <a:xfrm>
            <a:off x="609602" y="1282890"/>
            <a:ext cx="11055350" cy="5098861"/>
          </a:xfrm>
        </p:spPr>
        <p:txBody>
          <a:bodyPr/>
          <a:lstStyle/>
          <a:p>
            <a:r>
              <a:rPr lang="en-GB" dirty="0"/>
              <a:t>Only 8% plan to reduce their hours or grade in a </a:t>
            </a:r>
            <a:r>
              <a:rPr lang="en-GB" b="1" dirty="0"/>
              <a:t>phased retirement</a:t>
            </a:r>
          </a:p>
          <a:p>
            <a:r>
              <a:rPr lang="en-GB" dirty="0"/>
              <a:t>Although, when prompted, many more employees view this as attractive, few have actively investigated it. For many it is financially unrealistic and even for those who could afford it, it is seen as difficult to achieve in practice</a:t>
            </a:r>
          </a:p>
          <a:p>
            <a:r>
              <a:rPr lang="en-GB" dirty="0"/>
              <a:t>Only one employee is on a formal phased retirement scheme (Local </a:t>
            </a:r>
            <a:r>
              <a:rPr lang="en-GB" dirty="0" err="1"/>
              <a:t>Gov</a:t>
            </a:r>
            <a:r>
              <a:rPr lang="en-GB" dirty="0"/>
              <a:t>)</a:t>
            </a:r>
          </a:p>
          <a:p>
            <a:r>
              <a:rPr lang="en-GB" dirty="0"/>
              <a:t>15% of employees are planning </a:t>
            </a:r>
            <a:r>
              <a:rPr lang="en-GB" b="1" dirty="0"/>
              <a:t>partial retirement </a:t>
            </a:r>
            <a:r>
              <a:rPr lang="en-GB" dirty="0"/>
              <a:t>via bridge employment. These are </a:t>
            </a:r>
            <a:r>
              <a:rPr lang="en-GB" dirty="0" smtClean="0"/>
              <a:t>untypical participants, i.e. Local </a:t>
            </a:r>
            <a:r>
              <a:rPr lang="en-GB" dirty="0" err="1"/>
              <a:t>Gov</a:t>
            </a:r>
            <a:r>
              <a:rPr lang="en-GB" dirty="0"/>
              <a:t> employees applying for VER </a:t>
            </a:r>
            <a:r>
              <a:rPr lang="en-GB" dirty="0" smtClean="0"/>
              <a:t>and </a:t>
            </a:r>
            <a:r>
              <a:rPr lang="en-GB" dirty="0"/>
              <a:t>highly-skilled and marketable professionals in Manufacturing</a:t>
            </a:r>
          </a:p>
          <a:p>
            <a:r>
              <a:rPr lang="en-GB" dirty="0"/>
              <a:t>Most employees are realistic about their chances of securing a sufficiently well-paid part-time job elsewhere in their 50s or 60s </a:t>
            </a:r>
          </a:p>
          <a:p>
            <a:r>
              <a:rPr lang="en-GB" dirty="0"/>
              <a:t>There are five ‘unretired’ employees planning </a:t>
            </a:r>
            <a:r>
              <a:rPr lang="en-GB" b="1" dirty="0"/>
              <a:t>serial retirement </a:t>
            </a:r>
            <a:r>
              <a:rPr lang="en-GB" dirty="0"/>
              <a:t>and no one intending unpaid </a:t>
            </a:r>
            <a:r>
              <a:rPr lang="en-GB" b="1" dirty="0"/>
              <a:t>encore retirement</a:t>
            </a:r>
          </a:p>
        </p:txBody>
      </p:sp>
    </p:spTree>
    <p:extLst>
      <p:ext uri="{BB962C8B-B14F-4D97-AF65-F5344CB8AC3E}">
        <p14:creationId xmlns:p14="http://schemas.microsoft.com/office/powerpoint/2010/main" val="3647877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3" name="Content Placeholder 2"/>
          <p:cNvSpPr>
            <a:spLocks noGrp="1"/>
          </p:cNvSpPr>
          <p:nvPr>
            <p:ph idx="1"/>
          </p:nvPr>
        </p:nvSpPr>
        <p:spPr>
          <a:xfrm>
            <a:off x="609601" y="1282890"/>
            <a:ext cx="11055351" cy="5098861"/>
          </a:xfrm>
        </p:spPr>
        <p:txBody>
          <a:bodyPr/>
          <a:lstStyle/>
          <a:p>
            <a:r>
              <a:rPr lang="en-GB" dirty="0"/>
              <a:t>Both quantitative and qualitative data show limited evidence for phased retirement, partial retirement/bridge employment or unretirement</a:t>
            </a:r>
          </a:p>
          <a:p>
            <a:r>
              <a:rPr lang="en-GB" dirty="0"/>
              <a:t>Job continuity, not change, is the main feature of later working life</a:t>
            </a:r>
          </a:p>
          <a:p>
            <a:r>
              <a:rPr lang="en-GB" dirty="0"/>
              <a:t>Evidence </a:t>
            </a:r>
            <a:r>
              <a:rPr lang="en-GB" dirty="0" smtClean="0"/>
              <a:t>in case studies of </a:t>
            </a:r>
            <a:r>
              <a:rPr lang="en-GB" dirty="0"/>
              <a:t>employees’ intention to extend working life - more true for women than </a:t>
            </a:r>
            <a:r>
              <a:rPr lang="en-GB" dirty="0" smtClean="0"/>
              <a:t>men</a:t>
            </a:r>
          </a:p>
          <a:p>
            <a:r>
              <a:rPr lang="en-GB" dirty="0" smtClean="0"/>
              <a:t>Highlights ‘gender asymmetry’ due to relative </a:t>
            </a:r>
            <a:r>
              <a:rPr lang="en-GB" dirty="0"/>
              <a:t>financial </a:t>
            </a:r>
            <a:r>
              <a:rPr lang="en-GB" dirty="0" smtClean="0"/>
              <a:t>disadvantage</a:t>
            </a:r>
          </a:p>
          <a:p>
            <a:r>
              <a:rPr lang="en-GB" dirty="0" smtClean="0"/>
              <a:t>Late </a:t>
            </a:r>
            <a:r>
              <a:rPr lang="en-GB" dirty="0"/>
              <a:t>retirement is usually only a bit longer </a:t>
            </a:r>
            <a:r>
              <a:rPr lang="en-GB" dirty="0" smtClean="0"/>
              <a:t>(usually </a:t>
            </a:r>
            <a:r>
              <a:rPr lang="en-GB" dirty="0"/>
              <a:t>until </a:t>
            </a:r>
            <a:r>
              <a:rPr lang="en-GB" dirty="0" smtClean="0"/>
              <a:t>SPA of 66/67) </a:t>
            </a:r>
            <a:r>
              <a:rPr lang="en-GB" dirty="0"/>
              <a:t>– not “Tony Bennett style”</a:t>
            </a:r>
          </a:p>
          <a:p>
            <a:r>
              <a:rPr lang="en-GB" dirty="0"/>
              <a:t>Some constraints to late working:</a:t>
            </a:r>
          </a:p>
          <a:p>
            <a:pPr lvl="1"/>
            <a:r>
              <a:rPr lang="en-GB" dirty="0"/>
              <a:t>Finance</a:t>
            </a:r>
          </a:p>
          <a:p>
            <a:pPr lvl="1"/>
            <a:r>
              <a:rPr lang="en-GB" dirty="0"/>
              <a:t>Downshifting not practical or affordable</a:t>
            </a:r>
          </a:p>
          <a:p>
            <a:pPr lvl="1"/>
            <a:r>
              <a:rPr lang="en-GB" dirty="0"/>
              <a:t>Poor knowledge of/access to flexible working </a:t>
            </a:r>
            <a:r>
              <a:rPr lang="en-GB" dirty="0" smtClean="0"/>
              <a:t>opportunities</a:t>
            </a:r>
            <a:endParaRPr lang="en-GB" dirty="0"/>
          </a:p>
        </p:txBody>
      </p:sp>
    </p:spTree>
    <p:extLst>
      <p:ext uri="{BB962C8B-B14F-4D97-AF65-F5344CB8AC3E}">
        <p14:creationId xmlns:p14="http://schemas.microsoft.com/office/powerpoint/2010/main" val="3124599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implications</a:t>
            </a:r>
            <a:endParaRPr lang="en-GB" dirty="0"/>
          </a:p>
        </p:txBody>
      </p:sp>
      <p:sp>
        <p:nvSpPr>
          <p:cNvPr id="3" name="Content Placeholder 2"/>
          <p:cNvSpPr>
            <a:spLocks noGrp="1"/>
          </p:cNvSpPr>
          <p:nvPr>
            <p:ph idx="1"/>
          </p:nvPr>
        </p:nvSpPr>
        <p:spPr>
          <a:xfrm>
            <a:off x="609602" y="1393370"/>
            <a:ext cx="11055350" cy="4988381"/>
          </a:xfrm>
        </p:spPr>
        <p:txBody>
          <a:bodyPr/>
          <a:lstStyle/>
          <a:p>
            <a:r>
              <a:rPr lang="en-GB" dirty="0" smtClean="0"/>
              <a:t>Greater ‘buy in’ to the idea that people need to work longer – or at least, less apparent resistance to it than formerly</a:t>
            </a:r>
          </a:p>
          <a:p>
            <a:r>
              <a:rPr lang="en-GB" dirty="0" smtClean="0"/>
              <a:t>Good news for policymakers wishing to release the untapped potential of older women in the workforce</a:t>
            </a:r>
          </a:p>
          <a:p>
            <a:r>
              <a:rPr lang="en-GB" dirty="0" smtClean="0"/>
              <a:t>But, policy assumption of greater flexibility in retirement (e.g. </a:t>
            </a:r>
            <a:r>
              <a:rPr lang="en-GB" dirty="0" err="1" smtClean="0"/>
              <a:t>Cridland</a:t>
            </a:r>
            <a:r>
              <a:rPr lang="en-GB" dirty="0" smtClean="0"/>
              <a:t> 2016) is not justified</a:t>
            </a:r>
          </a:p>
          <a:p>
            <a:r>
              <a:rPr lang="en-GB" dirty="0" smtClean="0"/>
              <a:t>To facilitate </a:t>
            </a:r>
            <a:r>
              <a:rPr lang="en-GB" i="1" dirty="0" smtClean="0"/>
              <a:t>phased retirement </a:t>
            </a:r>
            <a:r>
              <a:rPr lang="en-GB" dirty="0" smtClean="0"/>
              <a:t>employers need to offer not just flexible working, but a formal phased retirement option with pension drawdown facility</a:t>
            </a:r>
          </a:p>
          <a:p>
            <a:r>
              <a:rPr lang="en-GB" dirty="0" smtClean="0"/>
              <a:t>To increase </a:t>
            </a:r>
            <a:r>
              <a:rPr lang="en-GB" i="1" dirty="0" smtClean="0"/>
              <a:t>partial retirement </a:t>
            </a:r>
            <a:r>
              <a:rPr lang="en-GB" dirty="0" smtClean="0"/>
              <a:t>opportunities</a:t>
            </a:r>
            <a:r>
              <a:rPr lang="en-GB" i="1" dirty="0" smtClean="0"/>
              <a:t> </a:t>
            </a:r>
            <a:r>
              <a:rPr lang="en-GB" dirty="0" smtClean="0"/>
              <a:t>via bridge employment requires a supply of suitable part-time jobs that are accessible to older workers</a:t>
            </a:r>
          </a:p>
          <a:p>
            <a:endParaRPr lang="en-GB" dirty="0" smtClean="0"/>
          </a:p>
          <a:p>
            <a:endParaRPr lang="en-GB" dirty="0" smtClean="0"/>
          </a:p>
        </p:txBody>
      </p:sp>
    </p:spTree>
    <p:extLst>
      <p:ext uri="{BB962C8B-B14F-4D97-AF65-F5344CB8AC3E}">
        <p14:creationId xmlns:p14="http://schemas.microsoft.com/office/powerpoint/2010/main" val="1027394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GB" altLang="en-US" dirty="0"/>
              <a:t>Thanks to all the people involved with the project:</a:t>
            </a:r>
          </a:p>
          <a:p>
            <a:pPr marL="0" indent="0">
              <a:buNone/>
            </a:pPr>
            <a:r>
              <a:rPr lang="en-GB" altLang="en-US" dirty="0">
                <a:solidFill>
                  <a:schemeClr val="accent2"/>
                </a:solidFill>
              </a:rPr>
              <a:t>Ben </a:t>
            </a:r>
            <a:r>
              <a:rPr lang="en-GB" altLang="en-US" dirty="0" err="1">
                <a:solidFill>
                  <a:schemeClr val="accent2"/>
                </a:solidFill>
              </a:rPr>
              <a:t>Baumberg</a:t>
            </a:r>
            <a:r>
              <a:rPr lang="en-GB" altLang="en-US" dirty="0">
                <a:solidFill>
                  <a:schemeClr val="accent2"/>
                </a:solidFill>
              </a:rPr>
              <a:t>-Geiger, Amanda Burns, Charlotte Clark, Joanne Crawford, Amanda </a:t>
            </a:r>
            <a:r>
              <a:rPr lang="en-GB" altLang="en-US" dirty="0" err="1">
                <a:solidFill>
                  <a:schemeClr val="accent2"/>
                </a:solidFill>
              </a:rPr>
              <a:t>Fahy</a:t>
            </a:r>
            <a:r>
              <a:rPr lang="en-GB" altLang="en-US" dirty="0">
                <a:solidFill>
                  <a:schemeClr val="accent2"/>
                </a:solidFill>
              </a:rPr>
              <a:t>, </a:t>
            </a:r>
            <a:r>
              <a:rPr lang="en-GB" altLang="en-US" dirty="0" smtClean="0">
                <a:solidFill>
                  <a:schemeClr val="accent2"/>
                </a:solidFill>
              </a:rPr>
              <a:t>David </a:t>
            </a:r>
            <a:r>
              <a:rPr lang="en-GB" altLang="en-US" dirty="0">
                <a:solidFill>
                  <a:schemeClr val="accent2"/>
                </a:solidFill>
              </a:rPr>
              <a:t>Lain, Wendy </a:t>
            </a:r>
            <a:r>
              <a:rPr lang="en-GB" altLang="en-US" dirty="0" err="1">
                <a:solidFill>
                  <a:schemeClr val="accent2"/>
                </a:solidFill>
              </a:rPr>
              <a:t>Loretto</a:t>
            </a:r>
            <a:r>
              <a:rPr lang="en-GB" altLang="en-US" dirty="0">
                <a:solidFill>
                  <a:schemeClr val="accent2"/>
                </a:solidFill>
              </a:rPr>
              <a:t>, Chris </a:t>
            </a:r>
            <a:r>
              <a:rPr lang="en-GB" altLang="en-US" dirty="0" err="1">
                <a:solidFill>
                  <a:schemeClr val="accent2"/>
                </a:solidFill>
              </a:rPr>
              <a:t>Phillipson</a:t>
            </a:r>
            <a:r>
              <a:rPr lang="en-GB" altLang="en-US" dirty="0">
                <a:solidFill>
                  <a:schemeClr val="accent2"/>
                </a:solidFill>
              </a:rPr>
              <a:t>, Mark Robinson, </a:t>
            </a:r>
            <a:r>
              <a:rPr lang="en-GB" altLang="en-US" dirty="0" smtClean="0">
                <a:solidFill>
                  <a:schemeClr val="accent2"/>
                </a:solidFill>
              </a:rPr>
              <a:t>David </a:t>
            </a:r>
            <a:r>
              <a:rPr lang="en-GB" altLang="en-US" dirty="0">
                <a:solidFill>
                  <a:schemeClr val="accent2"/>
                </a:solidFill>
              </a:rPr>
              <a:t>Wainwright, Andrew </a:t>
            </a:r>
            <a:r>
              <a:rPr lang="en-GB" altLang="en-US" dirty="0" err="1">
                <a:solidFill>
                  <a:schemeClr val="accent2"/>
                </a:solidFill>
              </a:rPr>
              <a:t>Weyman</a:t>
            </a:r>
            <a:endParaRPr lang="en-GB" altLang="en-US" dirty="0">
              <a:solidFill>
                <a:schemeClr val="accent2"/>
              </a:solidFill>
            </a:endParaRPr>
          </a:p>
          <a:p>
            <a:endParaRPr lang="en-US" dirty="0"/>
          </a:p>
        </p:txBody>
      </p:sp>
    </p:spTree>
    <p:extLst>
      <p:ext uri="{BB962C8B-B14F-4D97-AF65-F5344CB8AC3E}">
        <p14:creationId xmlns:p14="http://schemas.microsoft.com/office/powerpoint/2010/main" val="593955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lstStyle/>
          <a:p>
            <a:r>
              <a:rPr lang="en-GB" dirty="0"/>
              <a:t>Twitter:</a:t>
            </a:r>
          </a:p>
          <a:p>
            <a:pPr marL="0" indent="0">
              <a:buNone/>
            </a:pPr>
            <a:r>
              <a:rPr lang="en-GB" dirty="0"/>
              <a:t>	Project: </a:t>
            </a:r>
            <a:r>
              <a:rPr lang="en-GB" dirty="0" err="1"/>
              <a:t>XtendingWorkingLives</a:t>
            </a:r>
            <a:r>
              <a:rPr lang="en-GB" dirty="0"/>
              <a:t> 	@</a:t>
            </a:r>
            <a:r>
              <a:rPr lang="en-GB" dirty="0" err="1"/>
              <a:t>EWLives</a:t>
            </a:r>
            <a:endParaRPr lang="en-GB" dirty="0"/>
          </a:p>
          <a:p>
            <a:pPr marL="0" indent="0">
              <a:buNone/>
            </a:pPr>
            <a:r>
              <a:rPr lang="en-GB" dirty="0"/>
              <a:t>           Own: 	   Sue Shepherd		@</a:t>
            </a:r>
            <a:r>
              <a:rPr lang="en-GB" dirty="0" err="1"/>
              <a:t>sueshepherdHE</a:t>
            </a:r>
            <a:endParaRPr lang="en-GB" dirty="0"/>
          </a:p>
          <a:p>
            <a:pPr marL="0" indent="0">
              <a:buNone/>
            </a:pPr>
            <a:r>
              <a:rPr lang="en-GB" dirty="0"/>
              <a:t>	              Mariska </a:t>
            </a:r>
            <a:r>
              <a:rPr lang="en-GB" dirty="0" err="1"/>
              <a:t>vd</a:t>
            </a:r>
            <a:r>
              <a:rPr lang="en-GB" dirty="0"/>
              <a:t> Horst 		@</a:t>
            </a:r>
            <a:r>
              <a:rPr lang="en-GB" dirty="0" err="1"/>
              <a:t>MariskavdHorst</a:t>
            </a:r>
            <a:endParaRPr lang="en-GB" dirty="0"/>
          </a:p>
          <a:p>
            <a:endParaRPr lang="en-GB" sz="1000" dirty="0"/>
          </a:p>
          <a:p>
            <a:r>
              <a:rPr lang="en-GB" dirty="0"/>
              <a:t>Website project: </a:t>
            </a:r>
          </a:p>
          <a:p>
            <a:pPr marL="0" indent="0">
              <a:buNone/>
            </a:pPr>
            <a:r>
              <a:rPr lang="en-GB" dirty="0"/>
              <a:t>	</a:t>
            </a:r>
            <a:r>
              <a:rPr lang="en-GB" dirty="0">
                <a:hlinkClick r:id="rId2"/>
              </a:rPr>
              <a:t>http://www.kent.ac.uk/extendingworkinglives/index.html</a:t>
            </a:r>
            <a:endParaRPr lang="en-GB" dirty="0"/>
          </a:p>
          <a:p>
            <a:pPr marL="0" indent="0">
              <a:buNone/>
            </a:pPr>
            <a:endParaRPr lang="en-GB" sz="1000" dirty="0"/>
          </a:p>
          <a:p>
            <a:pPr>
              <a:buFont typeface="Arial" panose="020B0604020202020204" pitchFamily="34" charset="0"/>
              <a:buChar char="•"/>
            </a:pPr>
            <a:r>
              <a:rPr lang="en-GB" dirty="0"/>
              <a:t>Own: </a:t>
            </a:r>
          </a:p>
          <a:p>
            <a:pPr marL="0" indent="0">
              <a:buNone/>
            </a:pPr>
            <a:r>
              <a:rPr lang="en-GB" dirty="0"/>
              <a:t>	</a:t>
            </a:r>
            <a:r>
              <a:rPr lang="en-GB" dirty="0">
                <a:hlinkClick r:id="rId3"/>
              </a:rPr>
              <a:t>http://sue-shepherd.co.uk/</a:t>
            </a:r>
            <a:endParaRPr lang="en-GB" dirty="0"/>
          </a:p>
          <a:p>
            <a:pPr marL="0" indent="0">
              <a:buNone/>
            </a:pPr>
            <a:r>
              <a:rPr lang="en-GB" dirty="0"/>
              <a:t>	</a:t>
            </a:r>
            <a:r>
              <a:rPr lang="en-GB" dirty="0">
                <a:hlinkClick r:id="rId4"/>
              </a:rPr>
              <a:t>http://mariskavanderhorst.com/</a:t>
            </a:r>
            <a:endParaRPr lang="en-GB" dirty="0"/>
          </a:p>
          <a:p>
            <a:pPr marL="0" indent="0">
              <a:buNone/>
            </a:pPr>
            <a:endParaRPr lang="en-GB" dirty="0"/>
          </a:p>
        </p:txBody>
      </p:sp>
    </p:spTree>
    <p:extLst>
      <p:ext uri="{BB962C8B-B14F-4D97-AF65-F5344CB8AC3E}">
        <p14:creationId xmlns:p14="http://schemas.microsoft.com/office/powerpoint/2010/main" val="1445155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Tony Bennett – I left my heart in San Francisco</a:t>
            </a:r>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9601" y="1635829"/>
            <a:ext cx="5721349" cy="3816140"/>
          </a:xfrm>
        </p:spPr>
      </p:pic>
      <p:sp>
        <p:nvSpPr>
          <p:cNvPr id="7" name="Content Placeholder 6"/>
          <p:cNvSpPr>
            <a:spLocks noGrp="1"/>
          </p:cNvSpPr>
          <p:nvPr>
            <p:ph sz="half" idx="2"/>
          </p:nvPr>
        </p:nvSpPr>
        <p:spPr/>
        <p:txBody>
          <a:bodyPr/>
          <a:lstStyle/>
          <a:p>
            <a:endParaRPr lang="en-GB" dirty="0"/>
          </a:p>
          <a:p>
            <a:r>
              <a:rPr lang="en-GB" dirty="0"/>
              <a:t>Most recent album in 2016, celebrating 90</a:t>
            </a:r>
            <a:r>
              <a:rPr lang="en-GB" baseline="30000" dirty="0"/>
              <a:t>th</a:t>
            </a:r>
            <a:r>
              <a:rPr lang="en-GB" dirty="0"/>
              <a:t> birthday</a:t>
            </a:r>
          </a:p>
          <a:p>
            <a:endParaRPr lang="en-GB" dirty="0"/>
          </a:p>
          <a:p>
            <a:r>
              <a:rPr lang="en-GB" dirty="0"/>
              <a:t>Quoted to say: </a:t>
            </a:r>
            <a:br>
              <a:rPr lang="en-GB" dirty="0"/>
            </a:br>
            <a:r>
              <a:rPr lang="en-GB" dirty="0"/>
              <a:t>“I’ll never retire”</a:t>
            </a:r>
          </a:p>
        </p:txBody>
      </p:sp>
      <p:sp>
        <p:nvSpPr>
          <p:cNvPr id="9" name="TextBox 8"/>
          <p:cNvSpPr txBox="1"/>
          <p:nvPr/>
        </p:nvSpPr>
        <p:spPr>
          <a:xfrm>
            <a:off x="609601" y="5546690"/>
            <a:ext cx="5721349" cy="923330"/>
          </a:xfrm>
          <a:prstGeom prst="rect">
            <a:avLst/>
          </a:prstGeom>
          <a:noFill/>
        </p:spPr>
        <p:txBody>
          <a:bodyPr wrap="square" rtlCol="0">
            <a:spAutoFit/>
          </a:bodyPr>
          <a:lstStyle/>
          <a:p>
            <a:r>
              <a:rPr lang="en-GB">
                <a:solidFill>
                  <a:schemeClr val="bg1">
                    <a:lumMod val="75000"/>
                  </a:schemeClr>
                </a:solidFill>
              </a:rPr>
              <a:t>Photo tom.beetz: CC BY 2.0 https://www.flickr.com/photos/9967007@N07/6582221985 </a:t>
            </a:r>
            <a:endParaRPr lang="en-GB" dirty="0">
              <a:solidFill>
                <a:schemeClr val="bg1">
                  <a:lumMod val="75000"/>
                </a:schemeClr>
              </a:solidFill>
            </a:endParaRPr>
          </a:p>
        </p:txBody>
      </p:sp>
    </p:spTree>
    <p:extLst>
      <p:ext uri="{BB962C8B-B14F-4D97-AF65-F5344CB8AC3E}">
        <p14:creationId xmlns:p14="http://schemas.microsoft.com/office/powerpoint/2010/main" val="3770331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Extending Working Lives</a:t>
            </a:r>
          </a:p>
        </p:txBody>
      </p:sp>
      <p:sp>
        <p:nvSpPr>
          <p:cNvPr id="5" name="Content Placeholder 4"/>
          <p:cNvSpPr>
            <a:spLocks noGrp="1"/>
          </p:cNvSpPr>
          <p:nvPr>
            <p:ph idx="1"/>
          </p:nvPr>
        </p:nvSpPr>
        <p:spPr/>
        <p:txBody>
          <a:bodyPr/>
          <a:lstStyle/>
          <a:p>
            <a:r>
              <a:rPr lang="en-GB" dirty="0"/>
              <a:t>Policies to stimulate working up to / beyond State Pension Age</a:t>
            </a:r>
          </a:p>
          <a:p>
            <a:endParaRPr lang="en-GB" dirty="0"/>
          </a:p>
          <a:p>
            <a:r>
              <a:rPr lang="en-GB" dirty="0"/>
              <a:t>Talk about “new transitions”, such as un-retirement, phased retirement, move into self-employment, etc.</a:t>
            </a:r>
          </a:p>
          <a:p>
            <a:endParaRPr lang="en-GB" dirty="0"/>
          </a:p>
          <a:p>
            <a:r>
              <a:rPr lang="en-GB" dirty="0"/>
              <a:t>This presentation: evidence from quantitative and qualitative research</a:t>
            </a:r>
          </a:p>
          <a:p>
            <a:endParaRPr lang="en-GB" dirty="0"/>
          </a:p>
          <a:p>
            <a:endParaRPr lang="en-GB" dirty="0"/>
          </a:p>
        </p:txBody>
      </p:sp>
    </p:spTree>
    <p:extLst>
      <p:ext uri="{BB962C8B-B14F-4D97-AF65-F5344CB8AC3E}">
        <p14:creationId xmlns:p14="http://schemas.microsoft.com/office/powerpoint/2010/main" val="2950586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Quantitative research</a:t>
            </a:r>
          </a:p>
        </p:txBody>
      </p:sp>
      <p:sp>
        <p:nvSpPr>
          <p:cNvPr id="3" name="Content Placeholder 2"/>
          <p:cNvSpPr>
            <a:spLocks noGrp="1"/>
          </p:cNvSpPr>
          <p:nvPr>
            <p:ph idx="1"/>
          </p:nvPr>
        </p:nvSpPr>
        <p:spPr/>
        <p:txBody>
          <a:bodyPr/>
          <a:lstStyle/>
          <a:p>
            <a:r>
              <a:rPr lang="en-GB" dirty="0"/>
              <a:t>English Longitudinal Study of Ageing (ELSA), waves 1-6</a:t>
            </a:r>
          </a:p>
          <a:p>
            <a:endParaRPr lang="en-GB" dirty="0"/>
          </a:p>
          <a:p>
            <a:r>
              <a:rPr lang="en-GB" dirty="0"/>
              <a:t>Respondents aged 50-60 in first wave who participated in all six waves</a:t>
            </a:r>
          </a:p>
          <a:p>
            <a:pPr lvl="1"/>
            <a:r>
              <a:rPr lang="en-GB" dirty="0"/>
              <a:t>2,286 respondents</a:t>
            </a:r>
          </a:p>
          <a:p>
            <a:endParaRPr lang="en-GB" dirty="0"/>
          </a:p>
          <a:p>
            <a:r>
              <a:rPr lang="en-GB" dirty="0"/>
              <a:t>Sequence analysis followed by cluster analysis</a:t>
            </a:r>
          </a:p>
          <a:p>
            <a:endParaRPr lang="en-GB" dirty="0"/>
          </a:p>
          <a:p>
            <a:r>
              <a:rPr lang="en-GB" dirty="0"/>
              <a:t>Mostly see single exit from labour market</a:t>
            </a:r>
          </a:p>
          <a:p>
            <a:endParaRPr lang="en-GB" dirty="0"/>
          </a:p>
          <a:p>
            <a:r>
              <a:rPr lang="en-GB" dirty="0"/>
              <a:t>Little evidence for “new transitions”</a:t>
            </a:r>
          </a:p>
        </p:txBody>
      </p:sp>
    </p:spTree>
    <p:extLst>
      <p:ext uri="{BB962C8B-B14F-4D97-AF65-F5344CB8AC3E}">
        <p14:creationId xmlns:p14="http://schemas.microsoft.com/office/powerpoint/2010/main" val="1602557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93"/>
          <p:cNvPicPr/>
          <p:nvPr/>
        </p:nvPicPr>
        <p:blipFill rotWithShape="1">
          <a:blip r:embed="rId2">
            <a:extLst>
              <a:ext uri="{28A0092B-C50C-407E-A947-70E740481C1C}">
                <a14:useLocalDpi xmlns:a14="http://schemas.microsoft.com/office/drawing/2010/main" val="0"/>
              </a:ext>
            </a:extLst>
          </a:blip>
          <a:srcRect l="9099" t="17810" r="65967" b="56703"/>
          <a:stretch/>
        </p:blipFill>
        <p:spPr bwMode="auto">
          <a:xfrm>
            <a:off x="179295" y="1998213"/>
            <a:ext cx="3003176" cy="2304845"/>
          </a:xfrm>
          <a:prstGeom prst="rect">
            <a:avLst/>
          </a:prstGeom>
          <a:noFill/>
          <a:ln>
            <a:noFill/>
          </a:ln>
          <a:extLst>
            <a:ext uri="{53640926-AAD7-44D8-BBD7-CCE9431645EC}">
              <a14:shadowObscured xmlns:a14="http://schemas.microsoft.com/office/drawing/2010/main"/>
            </a:ext>
          </a:extLst>
        </p:spPr>
      </p:pic>
      <p:pic>
        <p:nvPicPr>
          <p:cNvPr id="5" name="Picture 4" descr="Screen Shot 2017-06-29 at 14.50.2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118" y="571126"/>
            <a:ext cx="8919882" cy="5372100"/>
          </a:xfrm>
          <a:prstGeom prst="rect">
            <a:avLst/>
          </a:prstGeom>
        </p:spPr>
      </p:pic>
      <p:pic>
        <p:nvPicPr>
          <p:cNvPr id="12" name="Picture 11"/>
          <p:cNvPicPr/>
          <p:nvPr/>
        </p:nvPicPr>
        <p:blipFill rotWithShape="1">
          <a:blip r:embed="rId4">
            <a:extLst>
              <a:ext uri="{28A0092B-C50C-407E-A947-70E740481C1C}">
                <a14:useLocalDpi xmlns:a14="http://schemas.microsoft.com/office/drawing/2010/main" val="0"/>
              </a:ext>
            </a:extLst>
          </a:blip>
          <a:srcRect l="14017" t="76207" r="8577" b="14138"/>
          <a:stretch/>
        </p:blipFill>
        <p:spPr bwMode="auto">
          <a:xfrm>
            <a:off x="7366001" y="5909981"/>
            <a:ext cx="4654924" cy="60437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0995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2">
            <a:extLst>
              <a:ext uri="{28A0092B-C50C-407E-A947-70E740481C1C}">
                <a14:useLocalDpi xmlns:a14="http://schemas.microsoft.com/office/drawing/2010/main" val="0"/>
              </a:ext>
            </a:extLst>
          </a:blip>
          <a:srcRect l="14017" t="76207" r="8577" b="14138"/>
          <a:stretch/>
        </p:blipFill>
        <p:spPr bwMode="auto">
          <a:xfrm>
            <a:off x="7515412" y="5865158"/>
            <a:ext cx="4356099" cy="559548"/>
          </a:xfrm>
          <a:prstGeom prst="rect">
            <a:avLst/>
          </a:prstGeom>
          <a:noFill/>
          <a:ln>
            <a:noFill/>
          </a:ln>
          <a:extLst>
            <a:ext uri="{53640926-AAD7-44D8-BBD7-CCE9431645EC}">
              <a14:shadowObscured xmlns:a14="http://schemas.microsoft.com/office/drawing/2010/main"/>
            </a:ext>
          </a:extLst>
        </p:spPr>
      </p:pic>
      <p:pic>
        <p:nvPicPr>
          <p:cNvPr id="7" name="Picture 6"/>
          <p:cNvPicPr/>
          <p:nvPr/>
        </p:nvPicPr>
        <p:blipFill rotWithShape="1">
          <a:blip r:embed="rId3">
            <a:extLst>
              <a:ext uri="{28A0092B-C50C-407E-A947-70E740481C1C}">
                <a14:useLocalDpi xmlns:a14="http://schemas.microsoft.com/office/drawing/2010/main" val="0"/>
              </a:ext>
            </a:extLst>
          </a:blip>
          <a:srcRect l="9099" t="17810" r="65967" b="56703"/>
          <a:stretch/>
        </p:blipFill>
        <p:spPr bwMode="auto">
          <a:xfrm>
            <a:off x="179295" y="1998213"/>
            <a:ext cx="3003176" cy="2304845"/>
          </a:xfrm>
          <a:prstGeom prst="rect">
            <a:avLst/>
          </a:prstGeom>
          <a:noFill/>
          <a:ln>
            <a:noFill/>
          </a:ln>
          <a:extLst>
            <a:ext uri="{53640926-AAD7-44D8-BBD7-CCE9431645EC}">
              <a14:shadowObscured xmlns:a14="http://schemas.microsoft.com/office/drawing/2010/main"/>
            </a:ext>
          </a:extLst>
        </p:spPr>
      </p:pic>
      <p:pic>
        <p:nvPicPr>
          <p:cNvPr id="8" name="Picture 7" descr="Screen Shot 2017-06-29 at 14.57.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7059" y="403407"/>
            <a:ext cx="8904940" cy="5499100"/>
          </a:xfrm>
          <a:prstGeom prst="rect">
            <a:avLst/>
          </a:prstGeom>
        </p:spPr>
      </p:pic>
    </p:spTree>
    <p:extLst>
      <p:ext uri="{BB962C8B-B14F-4D97-AF65-F5344CB8AC3E}">
        <p14:creationId xmlns:p14="http://schemas.microsoft.com/office/powerpoint/2010/main" val="1055601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7-06-29 at 14.58.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176" y="1024592"/>
            <a:ext cx="8934824" cy="4076700"/>
          </a:xfrm>
          <a:prstGeom prst="rect">
            <a:avLst/>
          </a:prstGeom>
        </p:spPr>
      </p:pic>
      <p:pic>
        <p:nvPicPr>
          <p:cNvPr id="4" name="Picture 3"/>
          <p:cNvPicPr/>
          <p:nvPr/>
        </p:nvPicPr>
        <p:blipFill rotWithShape="1">
          <a:blip r:embed="rId3">
            <a:extLst>
              <a:ext uri="{28A0092B-C50C-407E-A947-70E740481C1C}">
                <a14:useLocalDpi xmlns:a14="http://schemas.microsoft.com/office/drawing/2010/main" val="0"/>
              </a:ext>
            </a:extLst>
          </a:blip>
          <a:srcRect l="9099" t="17810" r="65967" b="56703"/>
          <a:stretch/>
        </p:blipFill>
        <p:spPr bwMode="auto">
          <a:xfrm>
            <a:off x="179295" y="1998213"/>
            <a:ext cx="3003176" cy="2304845"/>
          </a:xfrm>
          <a:prstGeom prst="rect">
            <a:avLst/>
          </a:prstGeom>
          <a:noFill/>
          <a:ln>
            <a:noFill/>
          </a:ln>
          <a:extLst>
            <a:ext uri="{53640926-AAD7-44D8-BBD7-CCE9431645EC}">
              <a14:shadowObscured xmlns:a14="http://schemas.microsoft.com/office/drawing/2010/main"/>
            </a:ext>
          </a:extLst>
        </p:spPr>
      </p:pic>
      <p:sp>
        <p:nvSpPr>
          <p:cNvPr id="6" name="Rectangle 5"/>
          <p:cNvSpPr/>
          <p:nvPr/>
        </p:nvSpPr>
        <p:spPr bwMode="auto">
          <a:xfrm>
            <a:off x="3302000" y="2689412"/>
            <a:ext cx="8890000" cy="115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7" name="Rectangle 6"/>
          <p:cNvSpPr/>
          <p:nvPr/>
        </p:nvSpPr>
        <p:spPr bwMode="auto">
          <a:xfrm>
            <a:off x="3331882" y="2659530"/>
            <a:ext cx="8860118" cy="1225176"/>
          </a:xfrm>
          <a:prstGeom prst="rect">
            <a:avLst/>
          </a:prstGeom>
          <a:solidFill>
            <a:schemeClr val="lt1">
              <a:alpha val="0"/>
            </a:schemeClr>
          </a:solidFill>
          <a:ln/>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pic>
        <p:nvPicPr>
          <p:cNvPr id="8" name="Picture 7"/>
          <p:cNvPicPr/>
          <p:nvPr/>
        </p:nvPicPr>
        <p:blipFill rotWithShape="1">
          <a:blip r:embed="rId4">
            <a:extLst>
              <a:ext uri="{28A0092B-C50C-407E-A947-70E740481C1C}">
                <a14:useLocalDpi xmlns:a14="http://schemas.microsoft.com/office/drawing/2010/main" val="0"/>
              </a:ext>
            </a:extLst>
          </a:blip>
          <a:srcRect l="14017" t="76207" r="8577" b="14138"/>
          <a:stretch/>
        </p:blipFill>
        <p:spPr bwMode="auto">
          <a:xfrm>
            <a:off x="7500471" y="5118100"/>
            <a:ext cx="4356099" cy="5595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7716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Qualitative research</a:t>
            </a:r>
          </a:p>
        </p:txBody>
      </p:sp>
      <p:sp>
        <p:nvSpPr>
          <p:cNvPr id="3" name="Content Placeholder 2"/>
          <p:cNvSpPr>
            <a:spLocks noGrp="1"/>
          </p:cNvSpPr>
          <p:nvPr>
            <p:ph idx="1"/>
          </p:nvPr>
        </p:nvSpPr>
        <p:spPr>
          <a:xfrm>
            <a:off x="1009934" y="1569493"/>
            <a:ext cx="10358651" cy="4812258"/>
          </a:xfrm>
        </p:spPr>
        <p:txBody>
          <a:bodyPr/>
          <a:lstStyle/>
          <a:p>
            <a:r>
              <a:rPr lang="en-GB" dirty="0"/>
              <a:t>Qualitative data complements and supplements the quantitative analysis</a:t>
            </a:r>
          </a:p>
          <a:p>
            <a:r>
              <a:rPr lang="en-GB" dirty="0"/>
              <a:t>Data is more recent (2015/16) giving a contemporary snapshot of employees’ retirement thinking following the abolition of a mandatory retirement </a:t>
            </a:r>
            <a:r>
              <a:rPr lang="en-GB" dirty="0" smtClean="0"/>
              <a:t>and </a:t>
            </a:r>
            <a:r>
              <a:rPr lang="en-GB" dirty="0"/>
              <a:t>the equalisation of state pension ages</a:t>
            </a:r>
          </a:p>
          <a:p>
            <a:r>
              <a:rPr lang="en-GB" dirty="0"/>
              <a:t>Provides additional insight on what is happening </a:t>
            </a:r>
            <a:r>
              <a:rPr lang="en-GB" i="1" dirty="0"/>
              <a:t>inside</a:t>
            </a:r>
            <a:r>
              <a:rPr lang="en-GB" dirty="0"/>
              <a:t> organisations</a:t>
            </a:r>
          </a:p>
          <a:p>
            <a:r>
              <a:rPr lang="en-GB" dirty="0"/>
              <a:t>Examines intended – as opposed to actual – retirement transitions</a:t>
            </a:r>
          </a:p>
          <a:p>
            <a:r>
              <a:rPr lang="en-GB" dirty="0"/>
              <a:t>In some cases, individuals may be very uncertain about their future plans and more than one option may be under consideration</a:t>
            </a:r>
          </a:p>
          <a:p>
            <a:r>
              <a:rPr lang="en-GB" dirty="0"/>
              <a:t>These findings reflect a judgement about an employee’s primary intended transition, according to following typology:</a:t>
            </a:r>
          </a:p>
          <a:p>
            <a:endParaRPr lang="en-GB" dirty="0"/>
          </a:p>
        </p:txBody>
      </p:sp>
    </p:spTree>
    <p:extLst>
      <p:ext uri="{BB962C8B-B14F-4D97-AF65-F5344CB8AC3E}">
        <p14:creationId xmlns:p14="http://schemas.microsoft.com/office/powerpoint/2010/main" val="2829781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 typology</a:t>
            </a:r>
          </a:p>
        </p:txBody>
      </p:sp>
      <p:graphicFrame>
        <p:nvGraphicFramePr>
          <p:cNvPr id="4" name="Content Placeholder 3">
            <a:extLst>
              <a:ext uri="{FF2B5EF4-FFF2-40B4-BE49-F238E27FC236}">
                <a16:creationId xmlns="" xmlns:a16="http://schemas.microsoft.com/office/drawing/2014/main" id="{83A9773E-4C39-46A9-829A-33383FA3694A}"/>
              </a:ext>
            </a:extLst>
          </p:cNvPr>
          <p:cNvGraphicFramePr>
            <a:graphicFrameLocks noGrp="1"/>
          </p:cNvGraphicFramePr>
          <p:nvPr>
            <p:ph idx="1"/>
            <p:extLst/>
          </p:nvPr>
        </p:nvGraphicFramePr>
        <p:xfrm>
          <a:off x="750626" y="1241946"/>
          <a:ext cx="10672550" cy="5322036"/>
        </p:xfrm>
        <a:graphic>
          <a:graphicData uri="http://schemas.openxmlformats.org/drawingml/2006/table">
            <a:tbl>
              <a:tblPr firstRow="1" firstCol="1" bandRow="1">
                <a:tableStyleId>{5C22544A-7EE6-4342-B048-85BDC9FD1C3A}</a:tableStyleId>
              </a:tblPr>
              <a:tblGrid>
                <a:gridCol w="1893960">
                  <a:extLst>
                    <a:ext uri="{9D8B030D-6E8A-4147-A177-3AD203B41FA5}">
                      <a16:colId xmlns="" xmlns:a16="http://schemas.microsoft.com/office/drawing/2014/main" val="17773724"/>
                    </a:ext>
                  </a:extLst>
                </a:gridCol>
                <a:gridCol w="8778590">
                  <a:extLst>
                    <a:ext uri="{9D8B030D-6E8A-4147-A177-3AD203B41FA5}">
                      <a16:colId xmlns="" xmlns:a16="http://schemas.microsoft.com/office/drawing/2014/main" val="3771567795"/>
                    </a:ext>
                  </a:extLst>
                </a:gridCol>
              </a:tblGrid>
              <a:tr h="371975">
                <a:tc>
                  <a:txBody>
                    <a:bodyPr/>
                    <a:lstStyle/>
                    <a:p>
                      <a:r>
                        <a:rPr lang="en-GB" dirty="0"/>
                        <a:t>Transition type</a:t>
                      </a:r>
                    </a:p>
                  </a:txBody>
                  <a:tcPr/>
                </a:tc>
                <a:tc>
                  <a:txBody>
                    <a:bodyPr/>
                    <a:lstStyle/>
                    <a:p>
                      <a:r>
                        <a:rPr lang="en-GB" dirty="0"/>
                        <a:t>Definition</a:t>
                      </a:r>
                    </a:p>
                  </a:txBody>
                  <a:tcPr/>
                </a:tc>
                <a:extLst>
                  <a:ext uri="{0D108BD9-81ED-4DB2-BD59-A6C34878D82A}">
                    <a16:rowId xmlns="" xmlns:a16="http://schemas.microsoft.com/office/drawing/2014/main" val="3666170138"/>
                  </a:ext>
                </a:extLst>
              </a:tr>
              <a:tr h="642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Full Retirement</a:t>
                      </a:r>
                    </a:p>
                    <a:p>
                      <a:endParaRPr lang="en-GB" b="1" dirty="0"/>
                    </a:p>
                  </a:txBody>
                  <a:tcPr/>
                </a:tc>
                <a:tc>
                  <a:txBody>
                    <a:bodyPr/>
                    <a:lstStyle/>
                    <a:p>
                      <a:r>
                        <a:rPr lang="en-GB" dirty="0"/>
                        <a:t>Cliff edge retirement from current organisation with no subsequent paid employment plans. This can be early (before 65) or on time (at 65)</a:t>
                      </a:r>
                    </a:p>
                  </a:txBody>
                  <a:tcPr/>
                </a:tc>
                <a:extLst>
                  <a:ext uri="{0D108BD9-81ED-4DB2-BD59-A6C34878D82A}">
                    <a16:rowId xmlns="" xmlns:a16="http://schemas.microsoft.com/office/drawing/2014/main" val="1836646525"/>
                  </a:ext>
                </a:extLst>
              </a:tr>
              <a:tr h="642038">
                <a:tc>
                  <a:txBody>
                    <a:bodyPr/>
                    <a:lstStyle/>
                    <a:p>
                      <a:r>
                        <a:rPr lang="en-GB" dirty="0"/>
                        <a:t>Extended Working</a:t>
                      </a:r>
                      <a:endParaRPr lang="en-GB" b="1" dirty="0"/>
                    </a:p>
                  </a:txBody>
                  <a:tcPr/>
                </a:tc>
                <a:tc>
                  <a:txBody>
                    <a:bodyPr/>
                    <a:lstStyle/>
                    <a:p>
                      <a:r>
                        <a:rPr lang="en-GB" dirty="0"/>
                        <a:t>Continued employment in the current organisation in the same role and same hours beyond the age of 65 with no subsequent paid employment plans. </a:t>
                      </a:r>
                    </a:p>
                    <a:p>
                      <a:r>
                        <a:rPr lang="en-GB" dirty="0"/>
                        <a:t>This is a form of late full retirement</a:t>
                      </a:r>
                    </a:p>
                  </a:txBody>
                  <a:tcPr/>
                </a:tc>
                <a:extLst>
                  <a:ext uri="{0D108BD9-81ED-4DB2-BD59-A6C34878D82A}">
                    <a16:rowId xmlns="" xmlns:a16="http://schemas.microsoft.com/office/drawing/2014/main" val="3422067247"/>
                  </a:ext>
                </a:extLst>
              </a:tr>
              <a:tr h="917195">
                <a:tc>
                  <a:txBody>
                    <a:bodyPr/>
                    <a:lstStyle/>
                    <a:p>
                      <a:r>
                        <a:rPr lang="en-GB" dirty="0"/>
                        <a:t>Phased Retirement</a:t>
                      </a:r>
                      <a:endParaRPr lang="en-GB" b="1" dirty="0"/>
                    </a:p>
                  </a:txBody>
                  <a:tcPr/>
                </a:tc>
                <a:tc>
                  <a:txBody>
                    <a:bodyPr/>
                    <a:lstStyle/>
                    <a:p>
                      <a:r>
                        <a:rPr lang="en-GB" dirty="0"/>
                        <a:t>Continued employment in current organisation with a reduction in hours or grade. This may be by means of a formal flexible retirement scheme (with pension drawdown) or individual negotiation </a:t>
                      </a:r>
                    </a:p>
                  </a:txBody>
                  <a:tcPr/>
                </a:tc>
                <a:extLst>
                  <a:ext uri="{0D108BD9-81ED-4DB2-BD59-A6C34878D82A}">
                    <a16:rowId xmlns="" xmlns:a16="http://schemas.microsoft.com/office/drawing/2014/main" val="1095586426"/>
                  </a:ext>
                </a:extLst>
              </a:tr>
              <a:tr h="917195">
                <a:tc>
                  <a:txBody>
                    <a:bodyPr/>
                    <a:lstStyle/>
                    <a:p>
                      <a:r>
                        <a:rPr lang="en-GB" dirty="0"/>
                        <a:t>Partial Retirement</a:t>
                      </a:r>
                      <a:endParaRPr lang="en-GB" b="1" dirty="0"/>
                    </a:p>
                  </a:txBody>
                  <a:tcPr/>
                </a:tc>
                <a:tc>
                  <a:txBody>
                    <a:bodyPr/>
                    <a:lstStyle/>
                    <a:p>
                      <a:r>
                        <a:rPr lang="en-GB" dirty="0"/>
                        <a:t>Bridge employment on reduced hours following retirement from current organisation. This may be via self-employment or paid employment in another organisation (and in either a career or non-career role)</a:t>
                      </a:r>
                    </a:p>
                  </a:txBody>
                  <a:tcPr/>
                </a:tc>
                <a:extLst>
                  <a:ext uri="{0D108BD9-81ED-4DB2-BD59-A6C34878D82A}">
                    <a16:rowId xmlns="" xmlns:a16="http://schemas.microsoft.com/office/drawing/2014/main" val="2721904637"/>
                  </a:ext>
                </a:extLst>
              </a:tr>
              <a:tr h="917195">
                <a:tc>
                  <a:txBody>
                    <a:bodyPr/>
                    <a:lstStyle/>
                    <a:p>
                      <a:r>
                        <a:rPr lang="en-GB" dirty="0"/>
                        <a:t>Serial Retirement</a:t>
                      </a:r>
                      <a:endParaRPr lang="en-GB" b="1" dirty="0"/>
                    </a:p>
                  </a:txBody>
                  <a:tcPr/>
                </a:tc>
                <a:tc>
                  <a:txBody>
                    <a:bodyPr/>
                    <a:lstStyle/>
                    <a:p>
                      <a:r>
                        <a:rPr lang="en-GB" dirty="0"/>
                        <a:t>Retirement from current organisation by an ‘unretired’ employee who has already retired with a pension from another paid job and re-entered employment</a:t>
                      </a:r>
                    </a:p>
                  </a:txBody>
                  <a:tcPr/>
                </a:tc>
                <a:extLst>
                  <a:ext uri="{0D108BD9-81ED-4DB2-BD59-A6C34878D82A}">
                    <a16:rowId xmlns="" xmlns:a16="http://schemas.microsoft.com/office/drawing/2014/main" val="1910791876"/>
                  </a:ext>
                </a:extLst>
              </a:tr>
              <a:tr h="642038">
                <a:tc>
                  <a:txBody>
                    <a:bodyPr/>
                    <a:lstStyle/>
                    <a:p>
                      <a:r>
                        <a:rPr lang="en-GB" dirty="0"/>
                        <a:t>Encore Retirement</a:t>
                      </a:r>
                      <a:endParaRPr lang="en-GB" b="1" dirty="0"/>
                    </a:p>
                  </a:txBody>
                  <a:tcPr/>
                </a:tc>
                <a:tc>
                  <a:txBody>
                    <a:bodyPr/>
                    <a:lstStyle/>
                    <a:p>
                      <a:r>
                        <a:rPr lang="en-GB" dirty="0"/>
                        <a:t>Retirement from the current organisation followed by unpaid employment</a:t>
                      </a:r>
                    </a:p>
                  </a:txBody>
                  <a:tcPr/>
                </a:tc>
                <a:extLst>
                  <a:ext uri="{0D108BD9-81ED-4DB2-BD59-A6C34878D82A}">
                    <a16:rowId xmlns="" xmlns:a16="http://schemas.microsoft.com/office/drawing/2014/main" val="1673809961"/>
                  </a:ext>
                </a:extLst>
              </a:tr>
            </a:tbl>
          </a:graphicData>
        </a:graphic>
      </p:graphicFrame>
    </p:spTree>
    <p:extLst>
      <p:ext uri="{BB962C8B-B14F-4D97-AF65-F5344CB8AC3E}">
        <p14:creationId xmlns:p14="http://schemas.microsoft.com/office/powerpoint/2010/main" val="4197048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kent-powerpoint-generic</Template>
  <TotalTime>1135</TotalTime>
  <Words>1176</Words>
  <Application>Microsoft Office PowerPoint</Application>
  <PresentationFormat>Widescreen</PresentationFormat>
  <Paragraphs>186</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Schoolbook</vt:lpstr>
      <vt:lpstr>kent2013</vt:lpstr>
      <vt:lpstr>Extending Working Lives in the UK:  Why don’t we see more variation? </vt:lpstr>
      <vt:lpstr>Tony Bennett – I left my heart in San Francisco</vt:lpstr>
      <vt:lpstr>Extending Working Lives</vt:lpstr>
      <vt:lpstr>Quantitative research</vt:lpstr>
      <vt:lpstr>PowerPoint Presentation</vt:lpstr>
      <vt:lpstr>PowerPoint Presentation</vt:lpstr>
      <vt:lpstr>PowerPoint Presentation</vt:lpstr>
      <vt:lpstr>Qualitative research</vt:lpstr>
      <vt:lpstr>Transition typology</vt:lpstr>
      <vt:lpstr>Participant profile</vt:lpstr>
      <vt:lpstr>Transition intentions</vt:lpstr>
      <vt:lpstr>Key Findings (1)</vt:lpstr>
      <vt:lpstr>Key findings (2)</vt:lpstr>
      <vt:lpstr>Conclusion</vt:lpstr>
      <vt:lpstr>Policy implications</vt:lpstr>
      <vt:lpstr>Thank you!</vt:lpstr>
      <vt:lpstr>Questions?</vt:lpstr>
    </vt:vector>
  </TitlesOfParts>
  <Company>University of Kent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Mariska van der Horst</dc:creator>
  <cp:lastModifiedBy>Sarah Vickerstaff</cp:lastModifiedBy>
  <cp:revision>56</cp:revision>
  <cp:lastPrinted>2017-07-17T13:53:10Z</cp:lastPrinted>
  <dcterms:created xsi:type="dcterms:W3CDTF">2017-06-15T17:43:16Z</dcterms:created>
  <dcterms:modified xsi:type="dcterms:W3CDTF">2017-09-06T08:44:11Z</dcterms:modified>
</cp:coreProperties>
</file>